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78" r:id="rId4"/>
    <p:sldId id="279" r:id="rId5"/>
    <p:sldId id="280" r:id="rId6"/>
    <p:sldId id="259" r:id="rId7"/>
    <p:sldId id="260" r:id="rId8"/>
    <p:sldId id="261" r:id="rId9"/>
    <p:sldId id="281" r:id="rId10"/>
    <p:sldId id="267" r:id="rId11"/>
    <p:sldId id="273" r:id="rId12"/>
    <p:sldId id="272" r:id="rId13"/>
    <p:sldId id="274" r:id="rId14"/>
    <p:sldId id="268" r:id="rId15"/>
    <p:sldId id="269" r:id="rId16"/>
    <p:sldId id="270" r:id="rId17"/>
    <p:sldId id="282" r:id="rId18"/>
    <p:sldId id="275" r:id="rId19"/>
    <p:sldId id="276" r:id="rId20"/>
    <p:sldId id="277"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66FF"/>
    <a:srgbClr val="00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32" autoAdjust="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nl-NL"/>
              <a:t>Klik om stijl te bewerken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nl-NL"/>
              <a:t>Klikken om de ondertitelstijl van het model te bewerken</a:t>
            </a:r>
            <a:endParaRPr lang="en-US" dirty="0"/>
          </a:p>
        </p:txBody>
      </p:sp>
      <p:sp>
        <p:nvSpPr>
          <p:cNvPr id="4" name="Date Placeholder 3"/>
          <p:cNvSpPr>
            <a:spLocks noGrp="1"/>
          </p:cNvSpPr>
          <p:nvPr>
            <p:ph type="dt" sz="half" idx="10"/>
          </p:nvPr>
        </p:nvSpPr>
        <p:spPr/>
        <p:txBody>
          <a:bodyPr/>
          <a:lstStyle/>
          <a:p>
            <a:fld id="{FE05DE0F-5B48-4D38-9EA7-2569486CFDD4}" type="datetimeFigureOut">
              <a:rPr lang="nl-NL" smtClean="0"/>
              <a:t>28-6-2022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CFA53C49-17CE-4F2B-B83E-6937725795BE}" type="slidenum">
              <a:rPr lang="nl-NL" smtClean="0"/>
              <a:t>‹nr.›</a:t>
            </a:fld>
            <a:endParaRPr lang="nl-N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8803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FE05DE0F-5B48-4D38-9EA7-2569486CFDD4}" type="datetimeFigureOut">
              <a:rPr lang="nl-NL" smtClean="0"/>
              <a:t>28-6-2022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CFA53C49-17CE-4F2B-B83E-6937725795BE}" type="slidenum">
              <a:rPr lang="nl-NL" smtClean="0"/>
              <a:t>‹nr.›</a:t>
            </a:fld>
            <a:endParaRPr lang="nl-NL"/>
          </a:p>
        </p:txBody>
      </p:sp>
    </p:spTree>
    <p:extLst>
      <p:ext uri="{BB962C8B-B14F-4D97-AF65-F5344CB8AC3E}">
        <p14:creationId xmlns:p14="http://schemas.microsoft.com/office/powerpoint/2010/main" val="471906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e titel en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FE05DE0F-5B48-4D38-9EA7-2569486CFDD4}" type="datetimeFigureOut">
              <a:rPr lang="nl-NL" smtClean="0"/>
              <a:t>28-6-2022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CFA53C49-17CE-4F2B-B83E-6937725795BE}" type="slidenum">
              <a:rPr lang="nl-NL" smtClean="0"/>
              <a:t>‹nr.›</a:t>
            </a:fld>
            <a:endParaRPr lang="nl-NL"/>
          </a:p>
        </p:txBody>
      </p:sp>
    </p:spTree>
    <p:extLst>
      <p:ext uri="{BB962C8B-B14F-4D97-AF65-F5344CB8AC3E}">
        <p14:creationId xmlns:p14="http://schemas.microsoft.com/office/powerpoint/2010/main" val="932118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nl-NL"/>
              <a:t>Klik om stijl te bewerken</a:t>
            </a:r>
            <a:endParaRPr lang="en-US" dirty="0"/>
          </a:p>
        </p:txBody>
      </p:sp>
      <p:sp>
        <p:nvSpPr>
          <p:cNvPr id="3" name="Content Placeholder 2"/>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FE05DE0F-5B48-4D38-9EA7-2569486CFDD4}" type="datetimeFigureOut">
              <a:rPr lang="nl-NL" smtClean="0"/>
              <a:t>28-6-2022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CFA53C49-17CE-4F2B-B83E-6937725795BE}" type="slidenum">
              <a:rPr lang="nl-NL" smtClean="0"/>
              <a:t>‹nr.›</a:t>
            </a:fld>
            <a:endParaRPr lang="nl-NL"/>
          </a:p>
        </p:txBody>
      </p:sp>
    </p:spTree>
    <p:extLst>
      <p:ext uri="{BB962C8B-B14F-4D97-AF65-F5344CB8AC3E}">
        <p14:creationId xmlns:p14="http://schemas.microsoft.com/office/powerpoint/2010/main" val="2840567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ekop">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nl-NL"/>
              <a:t>Klik om stijl te bewerken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FE05DE0F-5B48-4D38-9EA7-2569486CFDD4}" type="datetimeFigureOut">
              <a:rPr lang="nl-NL" smtClean="0"/>
              <a:t>28-6-2022</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CFA53C49-17CE-4F2B-B83E-6937725795BE}" type="slidenum">
              <a:rPr lang="nl-NL" smtClean="0"/>
              <a:t>‹nr.›</a:t>
            </a:fld>
            <a:endParaRPr lang="nl-N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7144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nl-NL"/>
              <a:t>Klik om stijl te bewerken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FE05DE0F-5B48-4D38-9EA7-2569486CFDD4}" type="datetimeFigureOut">
              <a:rPr lang="nl-NL" smtClean="0"/>
              <a:t>28-6-2022</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CFA53C49-17CE-4F2B-B83E-6937725795BE}" type="slidenum">
              <a:rPr lang="nl-NL" smtClean="0"/>
              <a:t>‹nr.›</a:t>
            </a:fld>
            <a:endParaRPr lang="nl-NL"/>
          </a:p>
        </p:txBody>
      </p:sp>
    </p:spTree>
    <p:extLst>
      <p:ext uri="{BB962C8B-B14F-4D97-AF65-F5344CB8AC3E}">
        <p14:creationId xmlns:p14="http://schemas.microsoft.com/office/powerpoint/2010/main" val="1537955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nl-NL"/>
              <a:t>Klik om stijl te bewerken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Content Placeholder 3"/>
          <p:cNvSpPr>
            <a:spLocks noGrp="1"/>
          </p:cNvSpPr>
          <p:nvPr>
            <p:ph sz="half" idx="2"/>
          </p:nvPr>
        </p:nvSpPr>
        <p:spPr>
          <a:xfrm>
            <a:off x="1097280" y="2582334"/>
            <a:ext cx="4937760" cy="3378200"/>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Content Placeholder 5"/>
          <p:cNvSpPr>
            <a:spLocks noGrp="1"/>
          </p:cNvSpPr>
          <p:nvPr>
            <p:ph sz="quarter" idx="4"/>
          </p:nvPr>
        </p:nvSpPr>
        <p:spPr>
          <a:xfrm>
            <a:off x="6217920" y="2582334"/>
            <a:ext cx="4937760" cy="3378200"/>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FE05DE0F-5B48-4D38-9EA7-2569486CFDD4}" type="datetimeFigureOut">
              <a:rPr lang="nl-NL" smtClean="0"/>
              <a:t>28-6-2022</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CFA53C49-17CE-4F2B-B83E-6937725795BE}" type="slidenum">
              <a:rPr lang="nl-NL" smtClean="0"/>
              <a:t>‹nr.›</a:t>
            </a:fld>
            <a:endParaRPr lang="nl-NL"/>
          </a:p>
        </p:txBody>
      </p:sp>
    </p:spTree>
    <p:extLst>
      <p:ext uri="{BB962C8B-B14F-4D97-AF65-F5344CB8AC3E}">
        <p14:creationId xmlns:p14="http://schemas.microsoft.com/office/powerpoint/2010/main" val="35776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Date Placeholder 2"/>
          <p:cNvSpPr>
            <a:spLocks noGrp="1"/>
          </p:cNvSpPr>
          <p:nvPr>
            <p:ph type="dt" sz="half" idx="10"/>
          </p:nvPr>
        </p:nvSpPr>
        <p:spPr/>
        <p:txBody>
          <a:bodyPr/>
          <a:lstStyle/>
          <a:p>
            <a:fld id="{FE05DE0F-5B48-4D38-9EA7-2569486CFDD4}" type="datetimeFigureOut">
              <a:rPr lang="nl-NL" smtClean="0"/>
              <a:t>28-6-2022</a:t>
            </a:fld>
            <a:endParaRPr lang="nl-NL"/>
          </a:p>
        </p:txBody>
      </p:sp>
      <p:sp>
        <p:nvSpPr>
          <p:cNvPr id="4" name="Footer Placeholder 3"/>
          <p:cNvSpPr>
            <a:spLocks noGrp="1"/>
          </p:cNvSpPr>
          <p:nvPr>
            <p:ph type="ftr" sz="quarter" idx="11"/>
          </p:nvPr>
        </p:nvSpPr>
        <p:spPr/>
        <p:txBody>
          <a:bodyPr/>
          <a:lstStyle/>
          <a:p>
            <a:endParaRPr lang="nl-NL"/>
          </a:p>
        </p:txBody>
      </p:sp>
      <p:sp>
        <p:nvSpPr>
          <p:cNvPr id="5" name="Slide Number Placeholder 4"/>
          <p:cNvSpPr>
            <a:spLocks noGrp="1"/>
          </p:cNvSpPr>
          <p:nvPr>
            <p:ph type="sldNum" sz="quarter" idx="12"/>
          </p:nvPr>
        </p:nvSpPr>
        <p:spPr/>
        <p:txBody>
          <a:bodyPr/>
          <a:lstStyle/>
          <a:p>
            <a:fld id="{CFA53C49-17CE-4F2B-B83E-6937725795BE}" type="slidenum">
              <a:rPr lang="nl-NL" smtClean="0"/>
              <a:t>‹nr.›</a:t>
            </a:fld>
            <a:endParaRPr lang="nl-NL"/>
          </a:p>
        </p:txBody>
      </p:sp>
    </p:spTree>
    <p:extLst>
      <p:ext uri="{BB962C8B-B14F-4D97-AF65-F5344CB8AC3E}">
        <p14:creationId xmlns:p14="http://schemas.microsoft.com/office/powerpoint/2010/main" val="3716982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E05DE0F-5B48-4D38-9EA7-2569486CFDD4}" type="datetimeFigureOut">
              <a:rPr lang="nl-NL" smtClean="0"/>
              <a:t>28-6-2022</a:t>
            </a:fld>
            <a:endParaRPr lang="nl-NL"/>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nl-NL"/>
          </a:p>
        </p:txBody>
      </p:sp>
      <p:sp>
        <p:nvSpPr>
          <p:cNvPr id="9" name="Slide Number Placeholder 8"/>
          <p:cNvSpPr>
            <a:spLocks noGrp="1"/>
          </p:cNvSpPr>
          <p:nvPr>
            <p:ph type="sldNum" sz="quarter" idx="12"/>
          </p:nvPr>
        </p:nvSpPr>
        <p:spPr/>
        <p:txBody>
          <a:bodyPr/>
          <a:lstStyle/>
          <a:p>
            <a:fld id="{CFA53C49-17CE-4F2B-B83E-6937725795BE}" type="slidenum">
              <a:rPr lang="nl-NL" smtClean="0"/>
              <a:t>‹nr.›</a:t>
            </a:fld>
            <a:endParaRPr lang="nl-NL"/>
          </a:p>
        </p:txBody>
      </p:sp>
    </p:spTree>
    <p:extLst>
      <p:ext uri="{BB962C8B-B14F-4D97-AF65-F5344CB8AC3E}">
        <p14:creationId xmlns:p14="http://schemas.microsoft.com/office/powerpoint/2010/main" val="3633880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oud met bijschrift">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nl-NL"/>
              <a:t>Klik om stijl te bewerken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E05DE0F-5B48-4D38-9EA7-2569486CFDD4}" type="datetimeFigureOut">
              <a:rPr lang="nl-NL" smtClean="0"/>
              <a:t>28-6-2022</a:t>
            </a:fld>
            <a:endParaRPr lang="nl-NL"/>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nl-NL"/>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FA53C49-17CE-4F2B-B83E-6937725795BE}" type="slidenum">
              <a:rPr lang="nl-NL" smtClean="0"/>
              <a:t>‹nr.›</a:t>
            </a:fld>
            <a:endParaRPr lang="nl-NL"/>
          </a:p>
        </p:txBody>
      </p:sp>
    </p:spTree>
    <p:extLst>
      <p:ext uri="{BB962C8B-B14F-4D97-AF65-F5344CB8AC3E}">
        <p14:creationId xmlns:p14="http://schemas.microsoft.com/office/powerpoint/2010/main" val="1297193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nl-NL"/>
              <a:t>Klik om stijl te bewerken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FE05DE0F-5B48-4D38-9EA7-2569486CFDD4}" type="datetimeFigureOut">
              <a:rPr lang="nl-NL" smtClean="0"/>
              <a:t>28-6-2022</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CFA53C49-17CE-4F2B-B83E-6937725795BE}" type="slidenum">
              <a:rPr lang="nl-NL" smtClean="0"/>
              <a:t>‹nr.›</a:t>
            </a:fld>
            <a:endParaRPr lang="nl-NL"/>
          </a:p>
        </p:txBody>
      </p:sp>
    </p:spTree>
    <p:extLst>
      <p:ext uri="{BB962C8B-B14F-4D97-AF65-F5344CB8AC3E}">
        <p14:creationId xmlns:p14="http://schemas.microsoft.com/office/powerpoint/2010/main" val="15861894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nl-NL"/>
              <a:t>Klik om stijl te bewerken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E05DE0F-5B48-4D38-9EA7-2569486CFDD4}" type="datetimeFigureOut">
              <a:rPr lang="nl-NL" smtClean="0"/>
              <a:t>28-6-2022</a:t>
            </a:fld>
            <a:endParaRPr lang="nl-NL"/>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nl-NL"/>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FA53C49-17CE-4F2B-B83E-6937725795BE}" type="slidenum">
              <a:rPr lang="nl-NL" smtClean="0"/>
              <a:t>‹nr.›</a:t>
            </a:fld>
            <a:endParaRPr lang="nl-NL"/>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6898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ush Hour - Programmeertheorie">
            <a:extLst>
              <a:ext uri="{FF2B5EF4-FFF2-40B4-BE49-F238E27FC236}">
                <a16:creationId xmlns:a16="http://schemas.microsoft.com/office/drawing/2014/main" id="{759B09D0-A16A-92EE-6988-2FD3715A47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6338656" cy="6338656"/>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4B5C2159-4941-6563-4BFA-8821CDD71F09}"/>
              </a:ext>
            </a:extLst>
          </p:cNvPr>
          <p:cNvSpPr>
            <a:spLocks noGrp="1"/>
          </p:cNvSpPr>
          <p:nvPr>
            <p:ph type="ctrTitle"/>
          </p:nvPr>
        </p:nvSpPr>
        <p:spPr>
          <a:xfrm>
            <a:off x="6954715" y="550416"/>
            <a:ext cx="5149362" cy="1464322"/>
          </a:xfrm>
        </p:spPr>
        <p:txBody>
          <a:bodyPr>
            <a:normAutofit/>
          </a:bodyPr>
          <a:lstStyle/>
          <a:p>
            <a:pPr algn="ctr"/>
            <a:r>
              <a:rPr lang="en-GB" sz="6600" dirty="0" err="1"/>
              <a:t>VroemVroem</a:t>
            </a:r>
            <a:endParaRPr lang="nl-NL" sz="6600" dirty="0"/>
          </a:p>
        </p:txBody>
      </p:sp>
      <p:sp>
        <p:nvSpPr>
          <p:cNvPr id="5" name="Ondertitel 2">
            <a:extLst>
              <a:ext uri="{FF2B5EF4-FFF2-40B4-BE49-F238E27FC236}">
                <a16:creationId xmlns:a16="http://schemas.microsoft.com/office/drawing/2014/main" id="{4C057A71-1420-1C3D-ACBB-70A54A4DB1E1}"/>
              </a:ext>
            </a:extLst>
          </p:cNvPr>
          <p:cNvSpPr>
            <a:spLocks noGrp="1"/>
          </p:cNvSpPr>
          <p:nvPr>
            <p:ph type="subTitle" idx="1"/>
          </p:nvPr>
        </p:nvSpPr>
        <p:spPr>
          <a:xfrm>
            <a:off x="7601419" y="2458621"/>
            <a:ext cx="3855954" cy="1655762"/>
          </a:xfrm>
        </p:spPr>
        <p:txBody>
          <a:bodyPr>
            <a:normAutofit/>
          </a:bodyPr>
          <a:lstStyle/>
          <a:p>
            <a:pPr algn="ctr"/>
            <a:r>
              <a:rPr lang="en-GB" dirty="0"/>
              <a:t>Jesse Fontaine</a:t>
            </a:r>
          </a:p>
          <a:p>
            <a:pPr algn="ctr"/>
            <a:r>
              <a:rPr lang="en-GB" dirty="0"/>
              <a:t>Annemarie </a:t>
            </a:r>
            <a:r>
              <a:rPr lang="en-GB" dirty="0" err="1"/>
              <a:t>geertsema</a:t>
            </a:r>
            <a:endParaRPr lang="en-GB" dirty="0"/>
          </a:p>
          <a:p>
            <a:pPr algn="ctr"/>
            <a:r>
              <a:rPr lang="en-GB" dirty="0"/>
              <a:t>Laura </a:t>
            </a:r>
            <a:r>
              <a:rPr lang="en-GB" dirty="0" err="1"/>
              <a:t>haverkorn</a:t>
            </a:r>
            <a:endParaRPr lang="nl-NL" dirty="0"/>
          </a:p>
        </p:txBody>
      </p:sp>
    </p:spTree>
    <p:extLst>
      <p:ext uri="{BB962C8B-B14F-4D97-AF65-F5344CB8AC3E}">
        <p14:creationId xmlns:p14="http://schemas.microsoft.com/office/powerpoint/2010/main" val="1820091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4E93DE-406D-B080-7CC5-C44617A9B53D}"/>
              </a:ext>
            </a:extLst>
          </p:cNvPr>
          <p:cNvSpPr>
            <a:spLocks noGrp="1"/>
          </p:cNvSpPr>
          <p:nvPr>
            <p:ph type="title"/>
          </p:nvPr>
        </p:nvSpPr>
        <p:spPr/>
        <p:txBody>
          <a:bodyPr/>
          <a:lstStyle/>
          <a:p>
            <a:r>
              <a:rPr lang="en-GB" dirty="0" err="1"/>
              <a:t>Algoritmen</a:t>
            </a:r>
            <a:r>
              <a:rPr lang="en-GB" dirty="0"/>
              <a:t> - Random</a:t>
            </a:r>
            <a:endParaRPr lang="nl-NL" dirty="0"/>
          </a:p>
        </p:txBody>
      </p:sp>
      <p:pic>
        <p:nvPicPr>
          <p:cNvPr id="6150" name="Picture 6" descr="Revolio Clockberg, Jr. | Rick and Morty Wiki | Fandom">
            <a:extLst>
              <a:ext uri="{FF2B5EF4-FFF2-40B4-BE49-F238E27FC236}">
                <a16:creationId xmlns:a16="http://schemas.microsoft.com/office/drawing/2014/main" id="{9E0F820D-5FF5-C412-6FD2-6465E05A978F}"/>
              </a:ext>
            </a:extLst>
          </p:cNvPr>
          <p:cNvPicPr>
            <a:picLocks noChangeAspect="1" noChangeArrowheads="1"/>
          </p:cNvPicPr>
          <p:nvPr/>
        </p:nvPicPr>
        <p:blipFill>
          <a:blip r:embed="rId2">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1097280" y="1935480"/>
            <a:ext cx="1451343" cy="2987040"/>
          </a:xfrm>
          <a:prstGeom prst="rect">
            <a:avLst/>
          </a:prstGeom>
          <a:noFill/>
          <a:extLst>
            <a:ext uri="{909E8E84-426E-40DD-AFC4-6F175D3DCCD1}">
              <a14:hiddenFill xmlns:a14="http://schemas.microsoft.com/office/drawing/2010/main">
                <a:solidFill>
                  <a:srgbClr val="FFFFFF"/>
                </a:solidFill>
              </a14:hiddenFill>
            </a:ext>
          </a:extLst>
        </p:spPr>
      </p:pic>
      <p:sp>
        <p:nvSpPr>
          <p:cNvPr id="5" name="Tijdelijke aanduiding voor inhoud 2">
            <a:extLst>
              <a:ext uri="{FF2B5EF4-FFF2-40B4-BE49-F238E27FC236}">
                <a16:creationId xmlns:a16="http://schemas.microsoft.com/office/drawing/2014/main" id="{19A3D1F4-4F91-2B22-93CB-4B7A528EF5D3}"/>
              </a:ext>
            </a:extLst>
          </p:cNvPr>
          <p:cNvSpPr>
            <a:spLocks noGrp="1"/>
          </p:cNvSpPr>
          <p:nvPr>
            <p:ph idx="1"/>
          </p:nvPr>
        </p:nvSpPr>
        <p:spPr>
          <a:xfrm>
            <a:off x="3531284" y="2367254"/>
            <a:ext cx="5190392" cy="2466003"/>
          </a:xfrm>
        </p:spPr>
        <p:txBody>
          <a:bodyPr/>
          <a:lstStyle/>
          <a:p>
            <a:pPr>
              <a:buFont typeface="Wingdings" panose="05000000000000000000" pitchFamily="2" charset="2"/>
              <a:buChar char="§"/>
            </a:pPr>
            <a:r>
              <a:rPr lang="en-GB" dirty="0"/>
              <a:t> </a:t>
            </a:r>
            <a:r>
              <a:rPr lang="nl-NL" dirty="0"/>
              <a:t>Kiest een random move en voert uit.</a:t>
            </a:r>
            <a:endParaRPr lang="en-GB" dirty="0"/>
          </a:p>
          <a:p>
            <a:pPr>
              <a:buFont typeface="Wingdings" panose="05000000000000000000" pitchFamily="2" charset="2"/>
              <a:buChar char="§"/>
            </a:pPr>
            <a:r>
              <a:rPr lang="en-GB" dirty="0"/>
              <a:t> </a:t>
            </a:r>
            <a:r>
              <a:rPr lang="en-GB" dirty="0" err="1"/>
              <a:t>Stopt</a:t>
            </a:r>
            <a:r>
              <a:rPr lang="en-GB" dirty="0"/>
              <a:t> </a:t>
            </a:r>
            <a:r>
              <a:rPr lang="en-GB" dirty="0" err="1"/>
              <a:t>wanneer</a:t>
            </a:r>
            <a:r>
              <a:rPr lang="en-GB" dirty="0"/>
              <a:t> rode auto </a:t>
            </a:r>
            <a:r>
              <a:rPr lang="en-GB" dirty="0" err="1"/>
              <a:t>bij</a:t>
            </a:r>
            <a:r>
              <a:rPr lang="en-GB" dirty="0"/>
              <a:t> de </a:t>
            </a:r>
            <a:r>
              <a:rPr lang="en-GB" dirty="0" err="1"/>
              <a:t>uitgang</a:t>
            </a:r>
            <a:r>
              <a:rPr lang="en-GB" dirty="0"/>
              <a:t> is.</a:t>
            </a:r>
          </a:p>
          <a:p>
            <a:pPr>
              <a:buFont typeface="Wingdings" panose="05000000000000000000" pitchFamily="2" charset="2"/>
              <a:buChar char="§"/>
            </a:pPr>
            <a:endParaRPr lang="en-GB" dirty="0"/>
          </a:p>
          <a:p>
            <a:pPr>
              <a:buFont typeface="Wingdings" panose="05000000000000000000" pitchFamily="2" charset="2"/>
              <a:buChar char="§"/>
            </a:pPr>
            <a:r>
              <a:rPr lang="en-GB" dirty="0"/>
              <a:t> </a:t>
            </a:r>
            <a:r>
              <a:rPr lang="en-GB" dirty="0" err="1"/>
              <a:t>Vormt</a:t>
            </a:r>
            <a:r>
              <a:rPr lang="en-GB" dirty="0"/>
              <a:t> de baseline </a:t>
            </a:r>
            <a:r>
              <a:rPr lang="en-GB" dirty="0" err="1"/>
              <a:t>voor</a:t>
            </a:r>
            <a:r>
              <a:rPr lang="en-GB" dirty="0"/>
              <a:t> de </a:t>
            </a:r>
            <a:r>
              <a:rPr lang="en-GB" dirty="0" err="1"/>
              <a:t>volgende</a:t>
            </a:r>
            <a:r>
              <a:rPr lang="en-GB" dirty="0"/>
              <a:t> </a:t>
            </a:r>
            <a:r>
              <a:rPr lang="en-GB" dirty="0" err="1"/>
              <a:t>algoritmen</a:t>
            </a:r>
            <a:r>
              <a:rPr lang="en-GB" dirty="0"/>
              <a:t>.</a:t>
            </a:r>
            <a:endParaRPr lang="nl-NL" dirty="0"/>
          </a:p>
        </p:txBody>
      </p:sp>
    </p:spTree>
    <p:extLst>
      <p:ext uri="{BB962C8B-B14F-4D97-AF65-F5344CB8AC3E}">
        <p14:creationId xmlns:p14="http://schemas.microsoft.com/office/powerpoint/2010/main" val="1141188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p:cTn id="7" dur="500" fill="hold"/>
                                        <p:tgtEl>
                                          <p:spTgt spid="5">
                                            <p:txEl>
                                              <p:pRg st="3" end="3"/>
                                            </p:txEl>
                                          </p:spTgt>
                                        </p:tgtEl>
                                        <p:attrNameLst>
                                          <p:attrName>ppt_w</p:attrName>
                                        </p:attrNameLst>
                                      </p:cBhvr>
                                      <p:tavLst>
                                        <p:tav tm="0">
                                          <p:val>
                                            <p:fltVal val="0"/>
                                          </p:val>
                                        </p:tav>
                                        <p:tav tm="100000">
                                          <p:val>
                                            <p:strVal val="#ppt_w"/>
                                          </p:val>
                                        </p:tav>
                                      </p:tavLst>
                                    </p:anim>
                                    <p:anim calcmode="lin" valueType="num">
                                      <p:cBhvr>
                                        <p:cTn id="8" dur="500" fill="hold"/>
                                        <p:tgtEl>
                                          <p:spTgt spid="5">
                                            <p:txEl>
                                              <p:pRg st="3" end="3"/>
                                            </p:txEl>
                                          </p:spTgt>
                                        </p:tgtEl>
                                        <p:attrNameLst>
                                          <p:attrName>ppt_h</p:attrName>
                                        </p:attrNameLst>
                                      </p:cBhvr>
                                      <p:tavLst>
                                        <p:tav tm="0">
                                          <p:val>
                                            <p:fltVal val="0"/>
                                          </p:val>
                                        </p:tav>
                                        <p:tav tm="100000">
                                          <p:val>
                                            <p:strVal val="#ppt_h"/>
                                          </p:val>
                                        </p:tav>
                                      </p:tavLst>
                                    </p:anim>
                                    <p:animEffect transition="in" filter="fade">
                                      <p:cBhvr>
                                        <p:cTn id="9"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4E93DE-406D-B080-7CC5-C44617A9B53D}"/>
              </a:ext>
            </a:extLst>
          </p:cNvPr>
          <p:cNvSpPr>
            <a:spLocks noGrp="1"/>
          </p:cNvSpPr>
          <p:nvPr>
            <p:ph type="title"/>
          </p:nvPr>
        </p:nvSpPr>
        <p:spPr/>
        <p:txBody>
          <a:bodyPr/>
          <a:lstStyle/>
          <a:p>
            <a:r>
              <a:rPr lang="en-GB" dirty="0" err="1"/>
              <a:t>Algoritmen</a:t>
            </a:r>
            <a:r>
              <a:rPr lang="en-GB" dirty="0"/>
              <a:t> - Depth</a:t>
            </a:r>
            <a:endParaRPr lang="nl-NL" dirty="0"/>
          </a:p>
        </p:txBody>
      </p:sp>
      <p:pic>
        <p:nvPicPr>
          <p:cNvPr id="9" name="Picture 6" descr="Revolio Clockberg, Jr. | Rick and Morty Wiki | Fandom">
            <a:extLst>
              <a:ext uri="{FF2B5EF4-FFF2-40B4-BE49-F238E27FC236}">
                <a16:creationId xmlns:a16="http://schemas.microsoft.com/office/drawing/2014/main" id="{81FCFB87-F9F3-0C51-8292-971C82C47AAE}"/>
              </a:ext>
            </a:extLst>
          </p:cNvPr>
          <p:cNvPicPr>
            <a:picLocks noChangeAspect="1" noChangeArrowheads="1"/>
          </p:cNvPicPr>
          <p:nvPr/>
        </p:nvPicPr>
        <p:blipFill>
          <a:blip r:embed="rId2">
            <a:duotone>
              <a:prstClr val="black"/>
              <a:schemeClr val="accent6">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184000"/>
                    </a14:imgEffect>
                  </a14:imgLayer>
                </a14:imgProps>
              </a:ext>
              <a:ext uri="{28A0092B-C50C-407E-A947-70E740481C1C}">
                <a14:useLocalDpi xmlns:a14="http://schemas.microsoft.com/office/drawing/2010/main" val="0"/>
              </a:ext>
            </a:extLst>
          </a:blip>
          <a:srcRect/>
          <a:stretch>
            <a:fillRect/>
          </a:stretch>
        </p:blipFill>
        <p:spPr bwMode="auto">
          <a:xfrm>
            <a:off x="1097280" y="1935480"/>
            <a:ext cx="1451343" cy="2987040"/>
          </a:xfrm>
          <a:prstGeom prst="rect">
            <a:avLst/>
          </a:prstGeom>
          <a:noFill/>
          <a:extLst>
            <a:ext uri="{909E8E84-426E-40DD-AFC4-6F175D3DCCD1}">
              <a14:hiddenFill xmlns:a14="http://schemas.microsoft.com/office/drawing/2010/main">
                <a:solidFill>
                  <a:srgbClr val="FFFFFF"/>
                </a:solidFill>
              </a14:hiddenFill>
            </a:ext>
          </a:extLst>
        </p:spPr>
      </p:pic>
      <p:sp>
        <p:nvSpPr>
          <p:cNvPr id="7" name="Tijdelijke aanduiding voor inhoud 2">
            <a:extLst>
              <a:ext uri="{FF2B5EF4-FFF2-40B4-BE49-F238E27FC236}">
                <a16:creationId xmlns:a16="http://schemas.microsoft.com/office/drawing/2014/main" id="{AAA81CE5-EBC6-E373-87B1-F268A6543515}"/>
              </a:ext>
            </a:extLst>
          </p:cNvPr>
          <p:cNvSpPr>
            <a:spLocks noGrp="1"/>
          </p:cNvSpPr>
          <p:nvPr>
            <p:ph idx="1"/>
          </p:nvPr>
        </p:nvSpPr>
        <p:spPr>
          <a:xfrm>
            <a:off x="3531284" y="2367254"/>
            <a:ext cx="7441516" cy="3175130"/>
          </a:xfrm>
        </p:spPr>
        <p:txBody>
          <a:bodyPr numCol="2">
            <a:normAutofit/>
          </a:bodyPr>
          <a:lstStyle/>
          <a:p>
            <a:pPr marL="0" indent="0">
              <a:buNone/>
            </a:pPr>
            <a:r>
              <a:rPr lang="en-GB" dirty="0"/>
              <a:t>Depth </a:t>
            </a:r>
          </a:p>
          <a:p>
            <a:pPr>
              <a:buFont typeface="Wingdings" panose="05000000000000000000" pitchFamily="2" charset="2"/>
              <a:buChar char="§"/>
            </a:pPr>
            <a:r>
              <a:rPr lang="nl-NL" dirty="0"/>
              <a:t> Iedere mogelijke move is een kind.</a:t>
            </a:r>
          </a:p>
          <a:p>
            <a:pPr>
              <a:buFont typeface="Wingdings" panose="05000000000000000000" pitchFamily="2" charset="2"/>
              <a:buChar char="§"/>
            </a:pPr>
            <a:r>
              <a:rPr lang="nl-NL" dirty="0"/>
              <a:t> Er wordt een willekeurig kind gekozen.</a:t>
            </a:r>
          </a:p>
          <a:p>
            <a:pPr>
              <a:buFont typeface="Wingdings" panose="05000000000000000000" pitchFamily="2" charset="2"/>
              <a:buChar char="§"/>
            </a:pPr>
            <a:r>
              <a:rPr lang="nl-NL" dirty="0"/>
              <a:t> Eerder gevonden bord?</a:t>
            </a:r>
          </a:p>
          <a:p>
            <a:pPr lvl="1">
              <a:buFont typeface="Courier New" panose="02070309020205020404" pitchFamily="49" charset="0"/>
              <a:buChar char="o"/>
            </a:pPr>
            <a:r>
              <a:rPr lang="nl-NL" dirty="0" err="1"/>
              <a:t>Prunen</a:t>
            </a:r>
            <a:r>
              <a:rPr lang="nl-NL" dirty="0"/>
              <a:t>.</a:t>
            </a:r>
          </a:p>
          <a:p>
            <a:pPr lvl="1">
              <a:buFont typeface="Courier New" panose="02070309020205020404" pitchFamily="49" charset="0"/>
              <a:buChar char="o"/>
            </a:pPr>
            <a:r>
              <a:rPr lang="nl-NL" dirty="0"/>
              <a:t>Terug naar </a:t>
            </a:r>
            <a:r>
              <a:rPr lang="nl-NL" dirty="0" err="1"/>
              <a:t>parent</a:t>
            </a:r>
            <a:r>
              <a:rPr lang="nl-NL" dirty="0"/>
              <a:t> en nieuw willekeurig kind kiezen.</a:t>
            </a:r>
          </a:p>
          <a:p>
            <a:pPr marL="0" indent="0">
              <a:buNone/>
            </a:pPr>
            <a:r>
              <a:rPr lang="en-GB" dirty="0"/>
              <a:t>Best Depth</a:t>
            </a:r>
          </a:p>
          <a:p>
            <a:pPr>
              <a:buFont typeface="Wingdings" panose="05000000000000000000" pitchFamily="2" charset="2"/>
              <a:buChar char="§"/>
            </a:pPr>
            <a:r>
              <a:rPr lang="nl-NL" dirty="0"/>
              <a:t> Er wordt een kind gekozen via de volgende heuristieken:</a:t>
            </a:r>
          </a:p>
          <a:p>
            <a:pPr lvl="1">
              <a:buFont typeface="Courier New" panose="02070309020205020404" pitchFamily="49" charset="0"/>
              <a:buChar char="o"/>
            </a:pPr>
            <a:r>
              <a:rPr lang="nl-NL" dirty="0"/>
              <a:t>Hoeveel voertuigen staan er voor de rode auto?</a:t>
            </a:r>
          </a:p>
          <a:p>
            <a:pPr lvl="1">
              <a:buFont typeface="Courier New" panose="02070309020205020404" pitchFamily="49" charset="0"/>
              <a:buChar char="o"/>
            </a:pPr>
            <a:r>
              <a:rPr lang="nl-NL" dirty="0"/>
              <a:t>Hoe ver is de rode auto verwijderd van de uitgang?</a:t>
            </a:r>
          </a:p>
        </p:txBody>
      </p:sp>
    </p:spTree>
    <p:extLst>
      <p:ext uri="{BB962C8B-B14F-4D97-AF65-F5344CB8AC3E}">
        <p14:creationId xmlns:p14="http://schemas.microsoft.com/office/powerpoint/2010/main" val="2873968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anim calcmode="lin" valueType="num">
                                      <p:cBhvr>
                                        <p:cTn id="7" dur="500" fill="hold"/>
                                        <p:tgtEl>
                                          <p:spTgt spid="7">
                                            <p:txEl>
                                              <p:pRg st="6" end="6"/>
                                            </p:txEl>
                                          </p:spTgt>
                                        </p:tgtEl>
                                        <p:attrNameLst>
                                          <p:attrName>ppt_w</p:attrName>
                                        </p:attrNameLst>
                                      </p:cBhvr>
                                      <p:tavLst>
                                        <p:tav tm="0">
                                          <p:val>
                                            <p:fltVal val="0"/>
                                          </p:val>
                                        </p:tav>
                                        <p:tav tm="100000">
                                          <p:val>
                                            <p:strVal val="#ppt_w"/>
                                          </p:val>
                                        </p:tav>
                                      </p:tavLst>
                                    </p:anim>
                                    <p:anim calcmode="lin" valueType="num">
                                      <p:cBhvr>
                                        <p:cTn id="8" dur="500" fill="hold"/>
                                        <p:tgtEl>
                                          <p:spTgt spid="7">
                                            <p:txEl>
                                              <p:pRg st="6" end="6"/>
                                            </p:txEl>
                                          </p:spTgt>
                                        </p:tgtEl>
                                        <p:attrNameLst>
                                          <p:attrName>ppt_h</p:attrName>
                                        </p:attrNameLst>
                                      </p:cBhvr>
                                      <p:tavLst>
                                        <p:tav tm="0">
                                          <p:val>
                                            <p:fltVal val="0"/>
                                          </p:val>
                                        </p:tav>
                                        <p:tav tm="100000">
                                          <p:val>
                                            <p:strVal val="#ppt_h"/>
                                          </p:val>
                                        </p:tav>
                                      </p:tavLst>
                                    </p:anim>
                                    <p:animEffect transition="in" filter="fade">
                                      <p:cBhvr>
                                        <p:cTn id="9" dur="500"/>
                                        <p:tgtEl>
                                          <p:spTgt spid="7">
                                            <p:txEl>
                                              <p:pRg st="6" end="6"/>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7">
                                            <p:txEl>
                                              <p:pRg st="7" end="7"/>
                                            </p:txEl>
                                          </p:spTgt>
                                        </p:tgtEl>
                                        <p:attrNameLst>
                                          <p:attrName>style.visibility</p:attrName>
                                        </p:attrNameLst>
                                      </p:cBhvr>
                                      <p:to>
                                        <p:strVal val="visible"/>
                                      </p:to>
                                    </p:set>
                                    <p:anim calcmode="lin" valueType="num">
                                      <p:cBhvr>
                                        <p:cTn id="12" dur="500" fill="hold"/>
                                        <p:tgtEl>
                                          <p:spTgt spid="7">
                                            <p:txEl>
                                              <p:pRg st="7" end="7"/>
                                            </p:txEl>
                                          </p:spTgt>
                                        </p:tgtEl>
                                        <p:attrNameLst>
                                          <p:attrName>ppt_w</p:attrName>
                                        </p:attrNameLst>
                                      </p:cBhvr>
                                      <p:tavLst>
                                        <p:tav tm="0">
                                          <p:val>
                                            <p:fltVal val="0"/>
                                          </p:val>
                                        </p:tav>
                                        <p:tav tm="100000">
                                          <p:val>
                                            <p:strVal val="#ppt_w"/>
                                          </p:val>
                                        </p:tav>
                                      </p:tavLst>
                                    </p:anim>
                                    <p:anim calcmode="lin" valueType="num">
                                      <p:cBhvr>
                                        <p:cTn id="13" dur="500" fill="hold"/>
                                        <p:tgtEl>
                                          <p:spTgt spid="7">
                                            <p:txEl>
                                              <p:pRg st="7" end="7"/>
                                            </p:txEl>
                                          </p:spTgt>
                                        </p:tgtEl>
                                        <p:attrNameLst>
                                          <p:attrName>ppt_h</p:attrName>
                                        </p:attrNameLst>
                                      </p:cBhvr>
                                      <p:tavLst>
                                        <p:tav tm="0">
                                          <p:val>
                                            <p:fltVal val="0"/>
                                          </p:val>
                                        </p:tav>
                                        <p:tav tm="100000">
                                          <p:val>
                                            <p:strVal val="#ppt_h"/>
                                          </p:val>
                                        </p:tav>
                                      </p:tavLst>
                                    </p:anim>
                                    <p:animEffect transition="in" filter="fade">
                                      <p:cBhvr>
                                        <p:cTn id="14" dur="500"/>
                                        <p:tgtEl>
                                          <p:spTgt spid="7">
                                            <p:txEl>
                                              <p:pRg st="7" end="7"/>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7">
                                            <p:txEl>
                                              <p:pRg st="8" end="8"/>
                                            </p:txEl>
                                          </p:spTgt>
                                        </p:tgtEl>
                                        <p:attrNameLst>
                                          <p:attrName>style.visibility</p:attrName>
                                        </p:attrNameLst>
                                      </p:cBhvr>
                                      <p:to>
                                        <p:strVal val="visible"/>
                                      </p:to>
                                    </p:set>
                                    <p:anim calcmode="lin" valueType="num">
                                      <p:cBhvr>
                                        <p:cTn id="17" dur="500" fill="hold"/>
                                        <p:tgtEl>
                                          <p:spTgt spid="7">
                                            <p:txEl>
                                              <p:pRg st="8" end="8"/>
                                            </p:txEl>
                                          </p:spTgt>
                                        </p:tgtEl>
                                        <p:attrNameLst>
                                          <p:attrName>ppt_w</p:attrName>
                                        </p:attrNameLst>
                                      </p:cBhvr>
                                      <p:tavLst>
                                        <p:tav tm="0">
                                          <p:val>
                                            <p:fltVal val="0"/>
                                          </p:val>
                                        </p:tav>
                                        <p:tav tm="100000">
                                          <p:val>
                                            <p:strVal val="#ppt_w"/>
                                          </p:val>
                                        </p:tav>
                                      </p:tavLst>
                                    </p:anim>
                                    <p:anim calcmode="lin" valueType="num">
                                      <p:cBhvr>
                                        <p:cTn id="18" dur="500" fill="hold"/>
                                        <p:tgtEl>
                                          <p:spTgt spid="7">
                                            <p:txEl>
                                              <p:pRg st="8" end="8"/>
                                            </p:txEl>
                                          </p:spTgt>
                                        </p:tgtEl>
                                        <p:attrNameLst>
                                          <p:attrName>ppt_h</p:attrName>
                                        </p:attrNameLst>
                                      </p:cBhvr>
                                      <p:tavLst>
                                        <p:tav tm="0">
                                          <p:val>
                                            <p:fltVal val="0"/>
                                          </p:val>
                                        </p:tav>
                                        <p:tav tm="100000">
                                          <p:val>
                                            <p:strVal val="#ppt_h"/>
                                          </p:val>
                                        </p:tav>
                                      </p:tavLst>
                                    </p:anim>
                                    <p:animEffect transition="in" filter="fade">
                                      <p:cBhvr>
                                        <p:cTn id="19" dur="500"/>
                                        <p:tgtEl>
                                          <p:spTgt spid="7">
                                            <p:txEl>
                                              <p:pRg st="8" end="8"/>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7">
                                            <p:txEl>
                                              <p:pRg st="9" end="9"/>
                                            </p:txEl>
                                          </p:spTgt>
                                        </p:tgtEl>
                                        <p:attrNameLst>
                                          <p:attrName>style.visibility</p:attrName>
                                        </p:attrNameLst>
                                      </p:cBhvr>
                                      <p:to>
                                        <p:strVal val="visible"/>
                                      </p:to>
                                    </p:set>
                                    <p:anim calcmode="lin" valueType="num">
                                      <p:cBhvr>
                                        <p:cTn id="22" dur="500" fill="hold"/>
                                        <p:tgtEl>
                                          <p:spTgt spid="7">
                                            <p:txEl>
                                              <p:pRg st="9" end="9"/>
                                            </p:txEl>
                                          </p:spTgt>
                                        </p:tgtEl>
                                        <p:attrNameLst>
                                          <p:attrName>ppt_w</p:attrName>
                                        </p:attrNameLst>
                                      </p:cBhvr>
                                      <p:tavLst>
                                        <p:tav tm="0">
                                          <p:val>
                                            <p:fltVal val="0"/>
                                          </p:val>
                                        </p:tav>
                                        <p:tav tm="100000">
                                          <p:val>
                                            <p:strVal val="#ppt_w"/>
                                          </p:val>
                                        </p:tav>
                                      </p:tavLst>
                                    </p:anim>
                                    <p:anim calcmode="lin" valueType="num">
                                      <p:cBhvr>
                                        <p:cTn id="23" dur="500" fill="hold"/>
                                        <p:tgtEl>
                                          <p:spTgt spid="7">
                                            <p:txEl>
                                              <p:pRg st="9" end="9"/>
                                            </p:txEl>
                                          </p:spTgt>
                                        </p:tgtEl>
                                        <p:attrNameLst>
                                          <p:attrName>ppt_h</p:attrName>
                                        </p:attrNameLst>
                                      </p:cBhvr>
                                      <p:tavLst>
                                        <p:tav tm="0">
                                          <p:val>
                                            <p:fltVal val="0"/>
                                          </p:val>
                                        </p:tav>
                                        <p:tav tm="100000">
                                          <p:val>
                                            <p:strVal val="#ppt_h"/>
                                          </p:val>
                                        </p:tav>
                                      </p:tavLst>
                                    </p:anim>
                                    <p:animEffect transition="in" filter="fade">
                                      <p:cBhvr>
                                        <p:cTn id="24" dur="500"/>
                                        <p:tgtEl>
                                          <p:spTgt spid="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4E93DE-406D-B080-7CC5-C44617A9B53D}"/>
              </a:ext>
            </a:extLst>
          </p:cNvPr>
          <p:cNvSpPr>
            <a:spLocks noGrp="1"/>
          </p:cNvSpPr>
          <p:nvPr>
            <p:ph type="title"/>
          </p:nvPr>
        </p:nvSpPr>
        <p:spPr/>
        <p:txBody>
          <a:bodyPr/>
          <a:lstStyle/>
          <a:p>
            <a:r>
              <a:rPr lang="en-GB" dirty="0" err="1"/>
              <a:t>Algoritmen</a:t>
            </a:r>
            <a:r>
              <a:rPr lang="en-GB" dirty="0"/>
              <a:t> - Breadth</a:t>
            </a:r>
            <a:endParaRPr lang="nl-NL" dirty="0"/>
          </a:p>
        </p:txBody>
      </p:sp>
      <p:pic>
        <p:nvPicPr>
          <p:cNvPr id="10" name="Picture 6" descr="Revolio Clockberg, Jr. | Rick and Morty Wiki | Fandom">
            <a:extLst>
              <a:ext uri="{FF2B5EF4-FFF2-40B4-BE49-F238E27FC236}">
                <a16:creationId xmlns:a16="http://schemas.microsoft.com/office/drawing/2014/main" id="{D3BC3006-BC0C-49FE-1F68-C00D1F764B6E}"/>
              </a:ext>
            </a:extLst>
          </p:cNvPr>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097280" y="1935480"/>
            <a:ext cx="1451343" cy="2987040"/>
          </a:xfrm>
          <a:prstGeom prst="rect">
            <a:avLst/>
          </a:prstGeom>
          <a:noFill/>
          <a:extLst>
            <a:ext uri="{909E8E84-426E-40DD-AFC4-6F175D3DCCD1}">
              <a14:hiddenFill xmlns:a14="http://schemas.microsoft.com/office/drawing/2010/main">
                <a:solidFill>
                  <a:srgbClr val="FFFFFF"/>
                </a:solidFill>
              </a14:hiddenFill>
            </a:ext>
          </a:extLst>
        </p:spPr>
      </p:pic>
      <p:sp>
        <p:nvSpPr>
          <p:cNvPr id="5" name="Tijdelijke aanduiding voor inhoud 2">
            <a:extLst>
              <a:ext uri="{FF2B5EF4-FFF2-40B4-BE49-F238E27FC236}">
                <a16:creationId xmlns:a16="http://schemas.microsoft.com/office/drawing/2014/main" id="{C71B15F1-47B7-3F59-066A-3ED9F708BAB5}"/>
              </a:ext>
            </a:extLst>
          </p:cNvPr>
          <p:cNvSpPr>
            <a:spLocks noGrp="1"/>
          </p:cNvSpPr>
          <p:nvPr>
            <p:ph idx="1"/>
          </p:nvPr>
        </p:nvSpPr>
        <p:spPr>
          <a:xfrm>
            <a:off x="3531284" y="2367254"/>
            <a:ext cx="7441516" cy="3175130"/>
          </a:xfrm>
        </p:spPr>
        <p:txBody>
          <a:bodyPr numCol="1">
            <a:normAutofit/>
          </a:bodyPr>
          <a:lstStyle/>
          <a:p>
            <a:pPr>
              <a:buFont typeface="Wingdings" panose="05000000000000000000" pitchFamily="2" charset="2"/>
              <a:buChar char="§"/>
            </a:pPr>
            <a:r>
              <a:rPr lang="nl-NL" dirty="0"/>
              <a:t> Iedere mogelijke move is een kind.</a:t>
            </a:r>
          </a:p>
          <a:p>
            <a:pPr>
              <a:buFont typeface="Wingdings" panose="05000000000000000000" pitchFamily="2" charset="2"/>
              <a:buChar char="§"/>
            </a:pPr>
            <a:r>
              <a:rPr lang="nl-NL" dirty="0"/>
              <a:t> Voor ieder kind wordt bekeken of de rode auto bij de uitgang is.</a:t>
            </a:r>
          </a:p>
          <a:p>
            <a:pPr marL="0" indent="0">
              <a:buNone/>
            </a:pPr>
            <a:endParaRPr lang="nl-NL" dirty="0"/>
          </a:p>
          <a:p>
            <a:pPr>
              <a:buFont typeface="Wingdings" panose="05000000000000000000" pitchFamily="2" charset="2"/>
              <a:buChar char="§"/>
            </a:pPr>
            <a:r>
              <a:rPr lang="nl-NL" dirty="0"/>
              <a:t> Altijd de beste oplossing</a:t>
            </a:r>
          </a:p>
          <a:p>
            <a:pPr>
              <a:buFont typeface="Wingdings" panose="05000000000000000000" pitchFamily="2" charset="2"/>
              <a:buChar char="§"/>
            </a:pPr>
            <a:r>
              <a:rPr lang="nl-NL" dirty="0"/>
              <a:t> Geheugenproblemen</a:t>
            </a:r>
          </a:p>
        </p:txBody>
      </p:sp>
    </p:spTree>
    <p:extLst>
      <p:ext uri="{BB962C8B-B14F-4D97-AF65-F5344CB8AC3E}">
        <p14:creationId xmlns:p14="http://schemas.microsoft.com/office/powerpoint/2010/main" val="4051990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p:cTn id="7" dur="500" fill="hold"/>
                                        <p:tgtEl>
                                          <p:spTgt spid="5">
                                            <p:txEl>
                                              <p:pRg st="3" end="3"/>
                                            </p:txEl>
                                          </p:spTgt>
                                        </p:tgtEl>
                                        <p:attrNameLst>
                                          <p:attrName>ppt_w</p:attrName>
                                        </p:attrNameLst>
                                      </p:cBhvr>
                                      <p:tavLst>
                                        <p:tav tm="0">
                                          <p:val>
                                            <p:fltVal val="0"/>
                                          </p:val>
                                        </p:tav>
                                        <p:tav tm="100000">
                                          <p:val>
                                            <p:strVal val="#ppt_w"/>
                                          </p:val>
                                        </p:tav>
                                      </p:tavLst>
                                    </p:anim>
                                    <p:anim calcmode="lin" valueType="num">
                                      <p:cBhvr>
                                        <p:cTn id="8" dur="500" fill="hold"/>
                                        <p:tgtEl>
                                          <p:spTgt spid="5">
                                            <p:txEl>
                                              <p:pRg st="3" end="3"/>
                                            </p:txEl>
                                          </p:spTgt>
                                        </p:tgtEl>
                                        <p:attrNameLst>
                                          <p:attrName>ppt_h</p:attrName>
                                        </p:attrNameLst>
                                      </p:cBhvr>
                                      <p:tavLst>
                                        <p:tav tm="0">
                                          <p:val>
                                            <p:fltVal val="0"/>
                                          </p:val>
                                        </p:tav>
                                        <p:tav tm="100000">
                                          <p:val>
                                            <p:strVal val="#ppt_h"/>
                                          </p:val>
                                        </p:tav>
                                      </p:tavLst>
                                    </p:anim>
                                    <p:animEffect transition="in" filter="fade">
                                      <p:cBhvr>
                                        <p:cTn id="9" dur="500"/>
                                        <p:tgtEl>
                                          <p:spTgt spid="5">
                                            <p:txEl>
                                              <p:pRg st="3" end="3"/>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xEl>
                                              <p:pRg st="4" end="4"/>
                                            </p:txEl>
                                          </p:spTgt>
                                        </p:tgtEl>
                                        <p:attrNameLst>
                                          <p:attrName>style.visibility</p:attrName>
                                        </p:attrNameLst>
                                      </p:cBhvr>
                                      <p:to>
                                        <p:strVal val="visible"/>
                                      </p:to>
                                    </p:set>
                                    <p:anim calcmode="lin" valueType="num">
                                      <p:cBhvr>
                                        <p:cTn id="12" dur="500" fill="hold"/>
                                        <p:tgtEl>
                                          <p:spTgt spid="5">
                                            <p:txEl>
                                              <p:pRg st="4" end="4"/>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4" end="4"/>
                                            </p:txEl>
                                          </p:spTgt>
                                        </p:tgtEl>
                                        <p:attrNameLst>
                                          <p:attrName>ppt_h</p:attrName>
                                        </p:attrNameLst>
                                      </p:cBhvr>
                                      <p:tavLst>
                                        <p:tav tm="0">
                                          <p:val>
                                            <p:fltVal val="0"/>
                                          </p:val>
                                        </p:tav>
                                        <p:tav tm="100000">
                                          <p:val>
                                            <p:strVal val="#ppt_h"/>
                                          </p:val>
                                        </p:tav>
                                      </p:tavLst>
                                    </p:anim>
                                    <p:animEffect transition="in" filter="fade">
                                      <p:cBhvr>
                                        <p:cTn id="14"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4E93DE-406D-B080-7CC5-C44617A9B53D}"/>
              </a:ext>
            </a:extLst>
          </p:cNvPr>
          <p:cNvSpPr>
            <a:spLocks noGrp="1"/>
          </p:cNvSpPr>
          <p:nvPr>
            <p:ph type="title"/>
          </p:nvPr>
        </p:nvSpPr>
        <p:spPr/>
        <p:txBody>
          <a:bodyPr/>
          <a:lstStyle/>
          <a:p>
            <a:r>
              <a:rPr lang="en-GB" dirty="0" err="1"/>
              <a:t>Algoritmen</a:t>
            </a:r>
            <a:r>
              <a:rPr lang="en-GB" dirty="0"/>
              <a:t> - Hill Climber</a:t>
            </a:r>
            <a:endParaRPr lang="nl-NL" dirty="0"/>
          </a:p>
        </p:txBody>
      </p:sp>
      <p:pic>
        <p:nvPicPr>
          <p:cNvPr id="5" name="Afbeelding 4">
            <a:extLst>
              <a:ext uri="{FF2B5EF4-FFF2-40B4-BE49-F238E27FC236}">
                <a16:creationId xmlns:a16="http://schemas.microsoft.com/office/drawing/2014/main" id="{F02E2047-34AF-3454-1D97-E8A7C3BACC67}"/>
              </a:ext>
            </a:extLst>
          </p:cNvPr>
          <p:cNvPicPr>
            <a:picLocks noChangeAspect="1"/>
          </p:cNvPicPr>
          <p:nvPr/>
        </p:nvPicPr>
        <p:blipFill>
          <a:blip r:embed="rId2"/>
          <a:stretch>
            <a:fillRect/>
          </a:stretch>
        </p:blipFill>
        <p:spPr>
          <a:xfrm>
            <a:off x="1097280" y="1935000"/>
            <a:ext cx="1452084" cy="2988000"/>
          </a:xfrm>
          <a:prstGeom prst="rect">
            <a:avLst/>
          </a:prstGeom>
        </p:spPr>
      </p:pic>
      <p:sp>
        <p:nvSpPr>
          <p:cNvPr id="7" name="Tijdelijke aanduiding voor inhoud 2">
            <a:extLst>
              <a:ext uri="{FF2B5EF4-FFF2-40B4-BE49-F238E27FC236}">
                <a16:creationId xmlns:a16="http://schemas.microsoft.com/office/drawing/2014/main" id="{D4533BE2-BB55-4E1B-4516-FABFA19AC930}"/>
              </a:ext>
            </a:extLst>
          </p:cNvPr>
          <p:cNvSpPr>
            <a:spLocks noGrp="1"/>
          </p:cNvSpPr>
          <p:nvPr>
            <p:ph idx="1"/>
          </p:nvPr>
        </p:nvSpPr>
        <p:spPr>
          <a:xfrm>
            <a:off x="3531284" y="2367254"/>
            <a:ext cx="7441516" cy="3175130"/>
          </a:xfrm>
        </p:spPr>
        <p:txBody>
          <a:bodyPr numCol="2">
            <a:normAutofit/>
          </a:bodyPr>
          <a:lstStyle/>
          <a:p>
            <a:pPr marL="0" indent="0">
              <a:buNone/>
            </a:pPr>
            <a:r>
              <a:rPr lang="nl-NL" dirty="0"/>
              <a:t>Hill </a:t>
            </a:r>
            <a:r>
              <a:rPr lang="nl-NL" dirty="0" err="1"/>
              <a:t>Climber</a:t>
            </a:r>
            <a:r>
              <a:rPr lang="nl-NL" dirty="0"/>
              <a:t> </a:t>
            </a:r>
          </a:p>
          <a:p>
            <a:pPr>
              <a:buFont typeface="Wingdings" panose="05000000000000000000" pitchFamily="2" charset="2"/>
              <a:buChar char="§"/>
            </a:pPr>
            <a:r>
              <a:rPr lang="nl-NL" dirty="0"/>
              <a:t> Itereren over een oplossing.</a:t>
            </a:r>
          </a:p>
          <a:p>
            <a:pPr>
              <a:buFont typeface="Wingdings" panose="05000000000000000000" pitchFamily="2" charset="2"/>
              <a:buChar char="§"/>
            </a:pPr>
            <a:r>
              <a:rPr lang="nl-NL" dirty="0"/>
              <a:t> Tussen twee borden een nieuw, korter pad vinden.</a:t>
            </a:r>
          </a:p>
          <a:p>
            <a:pPr>
              <a:buFont typeface="Wingdings" panose="05000000000000000000" pitchFamily="2" charset="2"/>
              <a:buChar char="§"/>
            </a:pPr>
            <a:r>
              <a:rPr lang="nl-NL" dirty="0"/>
              <a:t> Verbeteren met:</a:t>
            </a:r>
          </a:p>
          <a:p>
            <a:pPr lvl="1">
              <a:buFont typeface="Courier New" panose="02070309020205020404" pitchFamily="49" charset="0"/>
              <a:buChar char="o"/>
            </a:pPr>
            <a:r>
              <a:rPr lang="nl-NL" dirty="0"/>
              <a:t>Random</a:t>
            </a:r>
          </a:p>
          <a:p>
            <a:pPr lvl="1">
              <a:buFont typeface="Courier New" panose="02070309020205020404" pitchFamily="49" charset="0"/>
              <a:buChar char="o"/>
            </a:pPr>
            <a:r>
              <a:rPr lang="nl-NL" dirty="0"/>
              <a:t>(Best) Depth</a:t>
            </a:r>
          </a:p>
          <a:p>
            <a:pPr lvl="1">
              <a:buFont typeface="Courier New" panose="02070309020205020404" pitchFamily="49" charset="0"/>
              <a:buChar char="o"/>
            </a:pPr>
            <a:r>
              <a:rPr lang="nl-NL" dirty="0" err="1"/>
              <a:t>Breadth</a:t>
            </a:r>
            <a:endParaRPr lang="nl-NL" dirty="0"/>
          </a:p>
          <a:p>
            <a:pPr marL="0" indent="0">
              <a:buNone/>
            </a:pPr>
            <a:r>
              <a:rPr lang="nl-NL" dirty="0" err="1"/>
              <a:t>Simulated</a:t>
            </a:r>
            <a:r>
              <a:rPr lang="nl-NL" dirty="0"/>
              <a:t> </a:t>
            </a:r>
            <a:r>
              <a:rPr lang="nl-NL" dirty="0" err="1"/>
              <a:t>Annealing</a:t>
            </a:r>
            <a:endParaRPr lang="nl-NL" dirty="0"/>
          </a:p>
          <a:p>
            <a:pPr>
              <a:buFont typeface="Wingdings" panose="05000000000000000000" pitchFamily="2" charset="2"/>
              <a:buChar char="§"/>
            </a:pPr>
            <a:r>
              <a:rPr lang="nl-NL" dirty="0"/>
              <a:t> Itereren over een oplossing.</a:t>
            </a:r>
          </a:p>
          <a:p>
            <a:pPr>
              <a:buFont typeface="Wingdings" panose="05000000000000000000" pitchFamily="2" charset="2"/>
              <a:buChar char="§"/>
            </a:pPr>
            <a:r>
              <a:rPr lang="nl-NL" dirty="0"/>
              <a:t> Tussen twee borden een nieuw pad vinden.</a:t>
            </a:r>
          </a:p>
          <a:p>
            <a:pPr>
              <a:buFont typeface="Wingdings" panose="05000000000000000000" pitchFamily="2" charset="2"/>
              <a:buChar char="§"/>
            </a:pPr>
            <a:r>
              <a:rPr lang="nl-NL" dirty="0"/>
              <a:t> Acceptatiekans.</a:t>
            </a:r>
          </a:p>
        </p:txBody>
      </p:sp>
    </p:spTree>
    <p:extLst>
      <p:ext uri="{BB962C8B-B14F-4D97-AF65-F5344CB8AC3E}">
        <p14:creationId xmlns:p14="http://schemas.microsoft.com/office/powerpoint/2010/main" val="565283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xEl>
                                              <p:pRg st="3" end="3"/>
                                            </p:txEl>
                                          </p:spTgt>
                                        </p:tgtEl>
                                        <p:attrNameLst>
                                          <p:attrName>style.visibility</p:attrName>
                                        </p:attrNameLst>
                                      </p:cBhvr>
                                      <p:to>
                                        <p:strVal val="visible"/>
                                      </p:to>
                                    </p:set>
                                    <p:anim calcmode="lin" valueType="num">
                                      <p:cBhvr>
                                        <p:cTn id="7" dur="500" fill="hold"/>
                                        <p:tgtEl>
                                          <p:spTgt spid="7">
                                            <p:txEl>
                                              <p:pRg st="3" end="3"/>
                                            </p:txEl>
                                          </p:spTgt>
                                        </p:tgtEl>
                                        <p:attrNameLst>
                                          <p:attrName>ppt_w</p:attrName>
                                        </p:attrNameLst>
                                      </p:cBhvr>
                                      <p:tavLst>
                                        <p:tav tm="0">
                                          <p:val>
                                            <p:fltVal val="0"/>
                                          </p:val>
                                        </p:tav>
                                        <p:tav tm="100000">
                                          <p:val>
                                            <p:strVal val="#ppt_w"/>
                                          </p:val>
                                        </p:tav>
                                      </p:tavLst>
                                    </p:anim>
                                    <p:anim calcmode="lin" valueType="num">
                                      <p:cBhvr>
                                        <p:cTn id="8" dur="500" fill="hold"/>
                                        <p:tgtEl>
                                          <p:spTgt spid="7">
                                            <p:txEl>
                                              <p:pRg st="3" end="3"/>
                                            </p:txEl>
                                          </p:spTgt>
                                        </p:tgtEl>
                                        <p:attrNameLst>
                                          <p:attrName>ppt_h</p:attrName>
                                        </p:attrNameLst>
                                      </p:cBhvr>
                                      <p:tavLst>
                                        <p:tav tm="0">
                                          <p:val>
                                            <p:fltVal val="0"/>
                                          </p:val>
                                        </p:tav>
                                        <p:tav tm="100000">
                                          <p:val>
                                            <p:strVal val="#ppt_h"/>
                                          </p:val>
                                        </p:tav>
                                      </p:tavLst>
                                    </p:anim>
                                    <p:animEffect transition="in" filter="fade">
                                      <p:cBhvr>
                                        <p:cTn id="9" dur="500"/>
                                        <p:tgtEl>
                                          <p:spTgt spid="7">
                                            <p:txEl>
                                              <p:pRg st="3" end="3"/>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7">
                                            <p:txEl>
                                              <p:pRg st="4" end="4"/>
                                            </p:txEl>
                                          </p:spTgt>
                                        </p:tgtEl>
                                        <p:attrNameLst>
                                          <p:attrName>style.visibility</p:attrName>
                                        </p:attrNameLst>
                                      </p:cBhvr>
                                      <p:to>
                                        <p:strVal val="visible"/>
                                      </p:to>
                                    </p:set>
                                    <p:anim calcmode="lin" valueType="num">
                                      <p:cBhvr>
                                        <p:cTn id="12" dur="500" fill="hold"/>
                                        <p:tgtEl>
                                          <p:spTgt spid="7">
                                            <p:txEl>
                                              <p:pRg st="4" end="4"/>
                                            </p:txEl>
                                          </p:spTgt>
                                        </p:tgtEl>
                                        <p:attrNameLst>
                                          <p:attrName>ppt_w</p:attrName>
                                        </p:attrNameLst>
                                      </p:cBhvr>
                                      <p:tavLst>
                                        <p:tav tm="0">
                                          <p:val>
                                            <p:fltVal val="0"/>
                                          </p:val>
                                        </p:tav>
                                        <p:tav tm="100000">
                                          <p:val>
                                            <p:strVal val="#ppt_w"/>
                                          </p:val>
                                        </p:tav>
                                      </p:tavLst>
                                    </p:anim>
                                    <p:anim calcmode="lin" valueType="num">
                                      <p:cBhvr>
                                        <p:cTn id="13" dur="500" fill="hold"/>
                                        <p:tgtEl>
                                          <p:spTgt spid="7">
                                            <p:txEl>
                                              <p:pRg st="4" end="4"/>
                                            </p:txEl>
                                          </p:spTgt>
                                        </p:tgtEl>
                                        <p:attrNameLst>
                                          <p:attrName>ppt_h</p:attrName>
                                        </p:attrNameLst>
                                      </p:cBhvr>
                                      <p:tavLst>
                                        <p:tav tm="0">
                                          <p:val>
                                            <p:fltVal val="0"/>
                                          </p:val>
                                        </p:tav>
                                        <p:tav tm="100000">
                                          <p:val>
                                            <p:strVal val="#ppt_h"/>
                                          </p:val>
                                        </p:tav>
                                      </p:tavLst>
                                    </p:anim>
                                    <p:animEffect transition="in" filter="fade">
                                      <p:cBhvr>
                                        <p:cTn id="14" dur="500"/>
                                        <p:tgtEl>
                                          <p:spTgt spid="7">
                                            <p:txEl>
                                              <p:pRg st="4" end="4"/>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anim calcmode="lin" valueType="num">
                                      <p:cBhvr>
                                        <p:cTn id="17" dur="500" fill="hold"/>
                                        <p:tgtEl>
                                          <p:spTgt spid="7">
                                            <p:txEl>
                                              <p:pRg st="5" end="5"/>
                                            </p:txEl>
                                          </p:spTgt>
                                        </p:tgtEl>
                                        <p:attrNameLst>
                                          <p:attrName>ppt_w</p:attrName>
                                        </p:attrNameLst>
                                      </p:cBhvr>
                                      <p:tavLst>
                                        <p:tav tm="0">
                                          <p:val>
                                            <p:fltVal val="0"/>
                                          </p:val>
                                        </p:tav>
                                        <p:tav tm="100000">
                                          <p:val>
                                            <p:strVal val="#ppt_w"/>
                                          </p:val>
                                        </p:tav>
                                      </p:tavLst>
                                    </p:anim>
                                    <p:anim calcmode="lin" valueType="num">
                                      <p:cBhvr>
                                        <p:cTn id="18" dur="500" fill="hold"/>
                                        <p:tgtEl>
                                          <p:spTgt spid="7">
                                            <p:txEl>
                                              <p:pRg st="5" end="5"/>
                                            </p:txEl>
                                          </p:spTgt>
                                        </p:tgtEl>
                                        <p:attrNameLst>
                                          <p:attrName>ppt_h</p:attrName>
                                        </p:attrNameLst>
                                      </p:cBhvr>
                                      <p:tavLst>
                                        <p:tav tm="0">
                                          <p:val>
                                            <p:fltVal val="0"/>
                                          </p:val>
                                        </p:tav>
                                        <p:tav tm="100000">
                                          <p:val>
                                            <p:strVal val="#ppt_h"/>
                                          </p:val>
                                        </p:tav>
                                      </p:tavLst>
                                    </p:anim>
                                    <p:animEffect transition="in" filter="fade">
                                      <p:cBhvr>
                                        <p:cTn id="19" dur="500"/>
                                        <p:tgtEl>
                                          <p:spTgt spid="7">
                                            <p:txEl>
                                              <p:pRg st="5" end="5"/>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7">
                                            <p:txEl>
                                              <p:pRg st="6" end="6"/>
                                            </p:txEl>
                                          </p:spTgt>
                                        </p:tgtEl>
                                        <p:attrNameLst>
                                          <p:attrName>style.visibility</p:attrName>
                                        </p:attrNameLst>
                                      </p:cBhvr>
                                      <p:to>
                                        <p:strVal val="visible"/>
                                      </p:to>
                                    </p:set>
                                    <p:anim calcmode="lin" valueType="num">
                                      <p:cBhvr>
                                        <p:cTn id="22" dur="500" fill="hold"/>
                                        <p:tgtEl>
                                          <p:spTgt spid="7">
                                            <p:txEl>
                                              <p:pRg st="6" end="6"/>
                                            </p:txEl>
                                          </p:spTgt>
                                        </p:tgtEl>
                                        <p:attrNameLst>
                                          <p:attrName>ppt_w</p:attrName>
                                        </p:attrNameLst>
                                      </p:cBhvr>
                                      <p:tavLst>
                                        <p:tav tm="0">
                                          <p:val>
                                            <p:fltVal val="0"/>
                                          </p:val>
                                        </p:tav>
                                        <p:tav tm="100000">
                                          <p:val>
                                            <p:strVal val="#ppt_w"/>
                                          </p:val>
                                        </p:tav>
                                      </p:tavLst>
                                    </p:anim>
                                    <p:anim calcmode="lin" valueType="num">
                                      <p:cBhvr>
                                        <p:cTn id="23" dur="500" fill="hold"/>
                                        <p:tgtEl>
                                          <p:spTgt spid="7">
                                            <p:txEl>
                                              <p:pRg st="6" end="6"/>
                                            </p:txEl>
                                          </p:spTgt>
                                        </p:tgtEl>
                                        <p:attrNameLst>
                                          <p:attrName>ppt_h</p:attrName>
                                        </p:attrNameLst>
                                      </p:cBhvr>
                                      <p:tavLst>
                                        <p:tav tm="0">
                                          <p:val>
                                            <p:fltVal val="0"/>
                                          </p:val>
                                        </p:tav>
                                        <p:tav tm="100000">
                                          <p:val>
                                            <p:strVal val="#ppt_h"/>
                                          </p:val>
                                        </p:tav>
                                      </p:tavLst>
                                    </p:anim>
                                    <p:animEffect transition="in" filter="fade">
                                      <p:cBhvr>
                                        <p:cTn id="24" dur="500"/>
                                        <p:tgtEl>
                                          <p:spTgt spid="7">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7">
                                            <p:txEl>
                                              <p:pRg st="7" end="7"/>
                                            </p:txEl>
                                          </p:spTgt>
                                        </p:tgtEl>
                                        <p:attrNameLst>
                                          <p:attrName>style.visibility</p:attrName>
                                        </p:attrNameLst>
                                      </p:cBhvr>
                                      <p:to>
                                        <p:strVal val="visible"/>
                                      </p:to>
                                    </p:set>
                                    <p:anim calcmode="lin" valueType="num">
                                      <p:cBhvr>
                                        <p:cTn id="29" dur="500" fill="hold"/>
                                        <p:tgtEl>
                                          <p:spTgt spid="7">
                                            <p:txEl>
                                              <p:pRg st="7" end="7"/>
                                            </p:txEl>
                                          </p:spTgt>
                                        </p:tgtEl>
                                        <p:attrNameLst>
                                          <p:attrName>ppt_w</p:attrName>
                                        </p:attrNameLst>
                                      </p:cBhvr>
                                      <p:tavLst>
                                        <p:tav tm="0">
                                          <p:val>
                                            <p:fltVal val="0"/>
                                          </p:val>
                                        </p:tav>
                                        <p:tav tm="100000">
                                          <p:val>
                                            <p:strVal val="#ppt_w"/>
                                          </p:val>
                                        </p:tav>
                                      </p:tavLst>
                                    </p:anim>
                                    <p:anim calcmode="lin" valueType="num">
                                      <p:cBhvr>
                                        <p:cTn id="30" dur="500" fill="hold"/>
                                        <p:tgtEl>
                                          <p:spTgt spid="7">
                                            <p:txEl>
                                              <p:pRg st="7" end="7"/>
                                            </p:txEl>
                                          </p:spTgt>
                                        </p:tgtEl>
                                        <p:attrNameLst>
                                          <p:attrName>ppt_h</p:attrName>
                                        </p:attrNameLst>
                                      </p:cBhvr>
                                      <p:tavLst>
                                        <p:tav tm="0">
                                          <p:val>
                                            <p:fltVal val="0"/>
                                          </p:val>
                                        </p:tav>
                                        <p:tav tm="100000">
                                          <p:val>
                                            <p:strVal val="#ppt_h"/>
                                          </p:val>
                                        </p:tav>
                                      </p:tavLst>
                                    </p:anim>
                                    <p:animEffect transition="in" filter="fade">
                                      <p:cBhvr>
                                        <p:cTn id="31" dur="500"/>
                                        <p:tgtEl>
                                          <p:spTgt spid="7">
                                            <p:txEl>
                                              <p:pRg st="7" end="7"/>
                                            </p:txEl>
                                          </p:spTgt>
                                        </p:tgtEl>
                                      </p:cBhvr>
                                    </p:animEffect>
                                  </p:childTnLst>
                                </p:cTn>
                              </p:par>
                              <p:par>
                                <p:cTn id="32" presetID="53" presetClass="entr" presetSubtype="16" fill="hold" nodeType="withEffect">
                                  <p:stCondLst>
                                    <p:cond delay="0"/>
                                  </p:stCondLst>
                                  <p:childTnLst>
                                    <p:set>
                                      <p:cBhvr>
                                        <p:cTn id="33" dur="1" fill="hold">
                                          <p:stCondLst>
                                            <p:cond delay="0"/>
                                          </p:stCondLst>
                                        </p:cTn>
                                        <p:tgtEl>
                                          <p:spTgt spid="7">
                                            <p:txEl>
                                              <p:pRg st="8" end="8"/>
                                            </p:txEl>
                                          </p:spTgt>
                                        </p:tgtEl>
                                        <p:attrNameLst>
                                          <p:attrName>style.visibility</p:attrName>
                                        </p:attrNameLst>
                                      </p:cBhvr>
                                      <p:to>
                                        <p:strVal val="visible"/>
                                      </p:to>
                                    </p:set>
                                    <p:anim calcmode="lin" valueType="num">
                                      <p:cBhvr>
                                        <p:cTn id="34" dur="500" fill="hold"/>
                                        <p:tgtEl>
                                          <p:spTgt spid="7">
                                            <p:txEl>
                                              <p:pRg st="8" end="8"/>
                                            </p:txEl>
                                          </p:spTgt>
                                        </p:tgtEl>
                                        <p:attrNameLst>
                                          <p:attrName>ppt_w</p:attrName>
                                        </p:attrNameLst>
                                      </p:cBhvr>
                                      <p:tavLst>
                                        <p:tav tm="0">
                                          <p:val>
                                            <p:fltVal val="0"/>
                                          </p:val>
                                        </p:tav>
                                        <p:tav tm="100000">
                                          <p:val>
                                            <p:strVal val="#ppt_w"/>
                                          </p:val>
                                        </p:tav>
                                      </p:tavLst>
                                    </p:anim>
                                    <p:anim calcmode="lin" valueType="num">
                                      <p:cBhvr>
                                        <p:cTn id="35" dur="500" fill="hold"/>
                                        <p:tgtEl>
                                          <p:spTgt spid="7">
                                            <p:txEl>
                                              <p:pRg st="8" end="8"/>
                                            </p:txEl>
                                          </p:spTgt>
                                        </p:tgtEl>
                                        <p:attrNameLst>
                                          <p:attrName>ppt_h</p:attrName>
                                        </p:attrNameLst>
                                      </p:cBhvr>
                                      <p:tavLst>
                                        <p:tav tm="0">
                                          <p:val>
                                            <p:fltVal val="0"/>
                                          </p:val>
                                        </p:tav>
                                        <p:tav tm="100000">
                                          <p:val>
                                            <p:strVal val="#ppt_h"/>
                                          </p:val>
                                        </p:tav>
                                      </p:tavLst>
                                    </p:anim>
                                    <p:animEffect transition="in" filter="fade">
                                      <p:cBhvr>
                                        <p:cTn id="36" dur="500"/>
                                        <p:tgtEl>
                                          <p:spTgt spid="7">
                                            <p:txEl>
                                              <p:pRg st="8" end="8"/>
                                            </p:txEl>
                                          </p:spTgt>
                                        </p:tgtEl>
                                      </p:cBhvr>
                                    </p:animEffect>
                                  </p:childTnLst>
                                </p:cTn>
                              </p:par>
                              <p:par>
                                <p:cTn id="37" presetID="53" presetClass="entr" presetSubtype="16" fill="hold" nodeType="withEffect">
                                  <p:stCondLst>
                                    <p:cond delay="0"/>
                                  </p:stCondLst>
                                  <p:childTnLst>
                                    <p:set>
                                      <p:cBhvr>
                                        <p:cTn id="38" dur="1" fill="hold">
                                          <p:stCondLst>
                                            <p:cond delay="0"/>
                                          </p:stCondLst>
                                        </p:cTn>
                                        <p:tgtEl>
                                          <p:spTgt spid="7">
                                            <p:txEl>
                                              <p:pRg st="9" end="9"/>
                                            </p:txEl>
                                          </p:spTgt>
                                        </p:tgtEl>
                                        <p:attrNameLst>
                                          <p:attrName>style.visibility</p:attrName>
                                        </p:attrNameLst>
                                      </p:cBhvr>
                                      <p:to>
                                        <p:strVal val="visible"/>
                                      </p:to>
                                    </p:set>
                                    <p:anim calcmode="lin" valueType="num">
                                      <p:cBhvr>
                                        <p:cTn id="39" dur="500" fill="hold"/>
                                        <p:tgtEl>
                                          <p:spTgt spid="7">
                                            <p:txEl>
                                              <p:pRg st="9" end="9"/>
                                            </p:txEl>
                                          </p:spTgt>
                                        </p:tgtEl>
                                        <p:attrNameLst>
                                          <p:attrName>ppt_w</p:attrName>
                                        </p:attrNameLst>
                                      </p:cBhvr>
                                      <p:tavLst>
                                        <p:tav tm="0">
                                          <p:val>
                                            <p:fltVal val="0"/>
                                          </p:val>
                                        </p:tav>
                                        <p:tav tm="100000">
                                          <p:val>
                                            <p:strVal val="#ppt_w"/>
                                          </p:val>
                                        </p:tav>
                                      </p:tavLst>
                                    </p:anim>
                                    <p:anim calcmode="lin" valueType="num">
                                      <p:cBhvr>
                                        <p:cTn id="40" dur="500" fill="hold"/>
                                        <p:tgtEl>
                                          <p:spTgt spid="7">
                                            <p:txEl>
                                              <p:pRg st="9" end="9"/>
                                            </p:txEl>
                                          </p:spTgt>
                                        </p:tgtEl>
                                        <p:attrNameLst>
                                          <p:attrName>ppt_h</p:attrName>
                                        </p:attrNameLst>
                                      </p:cBhvr>
                                      <p:tavLst>
                                        <p:tav tm="0">
                                          <p:val>
                                            <p:fltVal val="0"/>
                                          </p:val>
                                        </p:tav>
                                        <p:tav tm="100000">
                                          <p:val>
                                            <p:strVal val="#ppt_h"/>
                                          </p:val>
                                        </p:tav>
                                      </p:tavLst>
                                    </p:anim>
                                    <p:animEffect transition="in" filter="fade">
                                      <p:cBhvr>
                                        <p:cTn id="41" dur="500"/>
                                        <p:tgtEl>
                                          <p:spTgt spid="7">
                                            <p:txEl>
                                              <p:pRg st="9" end="9"/>
                                            </p:txEl>
                                          </p:spTgt>
                                        </p:tgtEl>
                                      </p:cBhvr>
                                    </p:animEffect>
                                  </p:childTnLst>
                                </p:cTn>
                              </p:par>
                              <p:par>
                                <p:cTn id="42" presetID="53" presetClass="entr" presetSubtype="16" fill="hold" nodeType="withEffect">
                                  <p:stCondLst>
                                    <p:cond delay="0"/>
                                  </p:stCondLst>
                                  <p:childTnLst>
                                    <p:set>
                                      <p:cBhvr>
                                        <p:cTn id="43" dur="1" fill="hold">
                                          <p:stCondLst>
                                            <p:cond delay="0"/>
                                          </p:stCondLst>
                                        </p:cTn>
                                        <p:tgtEl>
                                          <p:spTgt spid="7">
                                            <p:txEl>
                                              <p:pRg st="10" end="10"/>
                                            </p:txEl>
                                          </p:spTgt>
                                        </p:tgtEl>
                                        <p:attrNameLst>
                                          <p:attrName>style.visibility</p:attrName>
                                        </p:attrNameLst>
                                      </p:cBhvr>
                                      <p:to>
                                        <p:strVal val="visible"/>
                                      </p:to>
                                    </p:set>
                                    <p:anim calcmode="lin" valueType="num">
                                      <p:cBhvr>
                                        <p:cTn id="44" dur="500" fill="hold"/>
                                        <p:tgtEl>
                                          <p:spTgt spid="7">
                                            <p:txEl>
                                              <p:pRg st="10" end="10"/>
                                            </p:txEl>
                                          </p:spTgt>
                                        </p:tgtEl>
                                        <p:attrNameLst>
                                          <p:attrName>ppt_w</p:attrName>
                                        </p:attrNameLst>
                                      </p:cBhvr>
                                      <p:tavLst>
                                        <p:tav tm="0">
                                          <p:val>
                                            <p:fltVal val="0"/>
                                          </p:val>
                                        </p:tav>
                                        <p:tav tm="100000">
                                          <p:val>
                                            <p:strVal val="#ppt_w"/>
                                          </p:val>
                                        </p:tav>
                                      </p:tavLst>
                                    </p:anim>
                                    <p:anim calcmode="lin" valueType="num">
                                      <p:cBhvr>
                                        <p:cTn id="45" dur="500" fill="hold"/>
                                        <p:tgtEl>
                                          <p:spTgt spid="7">
                                            <p:txEl>
                                              <p:pRg st="10" end="10"/>
                                            </p:txEl>
                                          </p:spTgt>
                                        </p:tgtEl>
                                        <p:attrNameLst>
                                          <p:attrName>ppt_h</p:attrName>
                                        </p:attrNameLst>
                                      </p:cBhvr>
                                      <p:tavLst>
                                        <p:tav tm="0">
                                          <p:val>
                                            <p:fltVal val="0"/>
                                          </p:val>
                                        </p:tav>
                                        <p:tav tm="100000">
                                          <p:val>
                                            <p:strVal val="#ppt_h"/>
                                          </p:val>
                                        </p:tav>
                                      </p:tavLst>
                                    </p:anim>
                                    <p:animEffect transition="in" filter="fade">
                                      <p:cBhvr>
                                        <p:cTn id="46"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A1C945-E8DE-674C-A511-D925A5BC0767}"/>
              </a:ext>
            </a:extLst>
          </p:cNvPr>
          <p:cNvSpPr>
            <a:spLocks noGrp="1"/>
          </p:cNvSpPr>
          <p:nvPr>
            <p:ph type="title"/>
          </p:nvPr>
        </p:nvSpPr>
        <p:spPr/>
        <p:txBody>
          <a:bodyPr/>
          <a:lstStyle/>
          <a:p>
            <a:r>
              <a:rPr lang="en-GB" dirty="0" err="1"/>
              <a:t>Resultaten</a:t>
            </a:r>
            <a:r>
              <a:rPr lang="en-GB" dirty="0"/>
              <a:t> - Random</a:t>
            </a:r>
            <a:endParaRPr lang="nl-NL" dirty="0"/>
          </a:p>
        </p:txBody>
      </p:sp>
      <p:pic>
        <p:nvPicPr>
          <p:cNvPr id="7" name="Tijdelijke aanduiding voor inhoud 6">
            <a:extLst>
              <a:ext uri="{FF2B5EF4-FFF2-40B4-BE49-F238E27FC236}">
                <a16:creationId xmlns:a16="http://schemas.microsoft.com/office/drawing/2014/main" id="{7CB2411E-0E17-06E6-AE9F-415EAB4128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847" y="2182166"/>
            <a:ext cx="5363633" cy="4022725"/>
          </a:xfrm>
        </p:spPr>
      </p:pic>
      <p:pic>
        <p:nvPicPr>
          <p:cNvPr id="9" name="Afbeelding 8">
            <a:extLst>
              <a:ext uri="{FF2B5EF4-FFF2-40B4-BE49-F238E27FC236}">
                <a16:creationId xmlns:a16="http://schemas.microsoft.com/office/drawing/2014/main" id="{41C047AB-D671-7044-C09A-0169A6EDB2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6480" y="2181891"/>
            <a:ext cx="5364000" cy="4023000"/>
          </a:xfrm>
          <a:prstGeom prst="rect">
            <a:avLst/>
          </a:prstGeom>
        </p:spPr>
      </p:pic>
    </p:spTree>
    <p:extLst>
      <p:ext uri="{BB962C8B-B14F-4D97-AF65-F5344CB8AC3E}">
        <p14:creationId xmlns:p14="http://schemas.microsoft.com/office/powerpoint/2010/main" val="1420562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fbeelding 6">
            <a:extLst>
              <a:ext uri="{FF2B5EF4-FFF2-40B4-BE49-F238E27FC236}">
                <a16:creationId xmlns:a16="http://schemas.microsoft.com/office/drawing/2014/main" id="{1CB4EEF5-79F5-107D-5DCC-E04EC2E0DF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394" y="1946923"/>
            <a:ext cx="5832000" cy="4374000"/>
          </a:xfrm>
          <a:prstGeom prst="rect">
            <a:avLst/>
          </a:prstGeom>
        </p:spPr>
      </p:pic>
      <p:sp>
        <p:nvSpPr>
          <p:cNvPr id="2" name="Titel 1">
            <a:extLst>
              <a:ext uri="{FF2B5EF4-FFF2-40B4-BE49-F238E27FC236}">
                <a16:creationId xmlns:a16="http://schemas.microsoft.com/office/drawing/2014/main" id="{9CF303D0-6DBC-8204-0AB9-E60FBF72FC5F}"/>
              </a:ext>
            </a:extLst>
          </p:cNvPr>
          <p:cNvSpPr>
            <a:spLocks noGrp="1"/>
          </p:cNvSpPr>
          <p:nvPr>
            <p:ph type="title"/>
          </p:nvPr>
        </p:nvSpPr>
        <p:spPr/>
        <p:txBody>
          <a:bodyPr/>
          <a:lstStyle/>
          <a:p>
            <a:r>
              <a:rPr lang="en-GB" dirty="0" err="1"/>
              <a:t>Resultaten</a:t>
            </a:r>
            <a:r>
              <a:rPr lang="en-GB" dirty="0"/>
              <a:t> - Depth</a:t>
            </a:r>
            <a:endParaRPr lang="nl-NL" dirty="0"/>
          </a:p>
        </p:txBody>
      </p:sp>
      <p:pic>
        <p:nvPicPr>
          <p:cNvPr id="4" name="Afbeelding 3">
            <a:extLst>
              <a:ext uri="{FF2B5EF4-FFF2-40B4-BE49-F238E27FC236}">
                <a16:creationId xmlns:a16="http://schemas.microsoft.com/office/drawing/2014/main" id="{9215B517-42A1-FF01-13B3-663B58C520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0480" y="1946923"/>
            <a:ext cx="5832000" cy="4374000"/>
          </a:xfrm>
          <a:prstGeom prst="rect">
            <a:avLst/>
          </a:prstGeom>
        </p:spPr>
      </p:pic>
    </p:spTree>
    <p:extLst>
      <p:ext uri="{BB962C8B-B14F-4D97-AF65-F5344CB8AC3E}">
        <p14:creationId xmlns:p14="http://schemas.microsoft.com/office/powerpoint/2010/main" val="2691713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F303D0-6DBC-8204-0AB9-E60FBF72FC5F}"/>
              </a:ext>
            </a:extLst>
          </p:cNvPr>
          <p:cNvSpPr>
            <a:spLocks noGrp="1"/>
          </p:cNvSpPr>
          <p:nvPr>
            <p:ph type="title"/>
          </p:nvPr>
        </p:nvSpPr>
        <p:spPr/>
        <p:txBody>
          <a:bodyPr/>
          <a:lstStyle/>
          <a:p>
            <a:r>
              <a:rPr lang="en-GB" dirty="0" err="1"/>
              <a:t>Resultaten</a:t>
            </a:r>
            <a:r>
              <a:rPr lang="en-GB" dirty="0"/>
              <a:t> - Breadth</a:t>
            </a:r>
            <a:endParaRPr lang="nl-NL" dirty="0"/>
          </a:p>
        </p:txBody>
      </p:sp>
      <p:pic>
        <p:nvPicPr>
          <p:cNvPr id="8" name="Afbeelding 7">
            <a:extLst>
              <a:ext uri="{FF2B5EF4-FFF2-40B4-BE49-F238E27FC236}">
                <a16:creationId xmlns:a16="http://schemas.microsoft.com/office/drawing/2014/main" id="{B7790DEC-3B0C-907C-04F5-D20197834E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8345" y="1830647"/>
            <a:ext cx="5996269" cy="4497202"/>
          </a:xfrm>
          <a:prstGeom prst="rect">
            <a:avLst/>
          </a:prstGeom>
        </p:spPr>
      </p:pic>
    </p:spTree>
    <p:extLst>
      <p:ext uri="{BB962C8B-B14F-4D97-AF65-F5344CB8AC3E}">
        <p14:creationId xmlns:p14="http://schemas.microsoft.com/office/powerpoint/2010/main" val="38130091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51AA00-134C-D0F8-DBDE-623F36789207}"/>
              </a:ext>
            </a:extLst>
          </p:cNvPr>
          <p:cNvSpPr>
            <a:spLocks noGrp="1"/>
          </p:cNvSpPr>
          <p:nvPr>
            <p:ph type="title"/>
          </p:nvPr>
        </p:nvSpPr>
        <p:spPr/>
        <p:txBody>
          <a:bodyPr/>
          <a:lstStyle/>
          <a:p>
            <a:r>
              <a:rPr lang="nl-NL" dirty="0"/>
              <a:t>Resultaten – Hill </a:t>
            </a:r>
            <a:r>
              <a:rPr lang="nl-NL" dirty="0" err="1"/>
              <a:t>Climber</a:t>
            </a:r>
            <a:endParaRPr lang="nl-NL" dirty="0"/>
          </a:p>
        </p:txBody>
      </p:sp>
      <p:sp>
        <p:nvSpPr>
          <p:cNvPr id="3" name="Tijdelijke aanduiding voor inhoud 2">
            <a:extLst>
              <a:ext uri="{FF2B5EF4-FFF2-40B4-BE49-F238E27FC236}">
                <a16:creationId xmlns:a16="http://schemas.microsoft.com/office/drawing/2014/main" id="{64546CB2-3E69-7BF4-6F59-6DFE5B141116}"/>
              </a:ext>
            </a:extLst>
          </p:cNvPr>
          <p:cNvSpPr>
            <a:spLocks noGrp="1"/>
          </p:cNvSpPr>
          <p:nvPr>
            <p:ph idx="1"/>
          </p:nvPr>
        </p:nvSpPr>
        <p:spPr/>
        <p:txBody>
          <a:bodyPr/>
          <a:lstStyle/>
          <a:p>
            <a:r>
              <a:rPr lang="nl-NL" dirty="0" err="1"/>
              <a:t>Restarthill</a:t>
            </a:r>
            <a:r>
              <a:rPr lang="nl-NL" dirty="0"/>
              <a:t> </a:t>
            </a:r>
            <a:r>
              <a:rPr lang="nl-NL" dirty="0" err="1"/>
              <a:t>climber</a:t>
            </a:r>
            <a:r>
              <a:rPr lang="nl-NL" dirty="0"/>
              <a:t> bord 1 met convergentie naar 21</a:t>
            </a:r>
          </a:p>
          <a:p>
            <a:r>
              <a:rPr lang="nl-NL" dirty="0" err="1"/>
              <a:t>Simulated</a:t>
            </a:r>
            <a:r>
              <a:rPr lang="nl-NL" dirty="0"/>
              <a:t> </a:t>
            </a:r>
            <a:r>
              <a:rPr lang="nl-NL" dirty="0" err="1"/>
              <a:t>annealing</a:t>
            </a:r>
            <a:r>
              <a:rPr lang="nl-NL" dirty="0"/>
              <a:t> bord 1 met convergentie naar 21</a:t>
            </a:r>
          </a:p>
        </p:txBody>
      </p:sp>
    </p:spTree>
    <p:extLst>
      <p:ext uri="{BB962C8B-B14F-4D97-AF65-F5344CB8AC3E}">
        <p14:creationId xmlns:p14="http://schemas.microsoft.com/office/powerpoint/2010/main" val="2450520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6C2936-D2C5-B7E1-F7DA-603AF8D9FAEF}"/>
              </a:ext>
            </a:extLst>
          </p:cNvPr>
          <p:cNvSpPr>
            <a:spLocks noGrp="1"/>
          </p:cNvSpPr>
          <p:nvPr>
            <p:ph type="title"/>
          </p:nvPr>
        </p:nvSpPr>
        <p:spPr/>
        <p:txBody>
          <a:bodyPr/>
          <a:lstStyle/>
          <a:p>
            <a:r>
              <a:rPr lang="nl-NL" dirty="0"/>
              <a:t>Vergelijking</a:t>
            </a:r>
          </a:p>
        </p:txBody>
      </p:sp>
      <p:sp>
        <p:nvSpPr>
          <p:cNvPr id="3" name="Tijdelijke aanduiding voor inhoud 2">
            <a:extLst>
              <a:ext uri="{FF2B5EF4-FFF2-40B4-BE49-F238E27FC236}">
                <a16:creationId xmlns:a16="http://schemas.microsoft.com/office/drawing/2014/main" id="{3351D12A-2E1D-9D5D-EB10-83EFA3D4120C}"/>
              </a:ext>
            </a:extLst>
          </p:cNvPr>
          <p:cNvSpPr>
            <a:spLocks noGrp="1"/>
          </p:cNvSpPr>
          <p:nvPr>
            <p:ph idx="1"/>
          </p:nvPr>
        </p:nvSpPr>
        <p:spPr>
          <a:xfrm>
            <a:off x="1097280" y="4924108"/>
            <a:ext cx="10174100" cy="1168782"/>
          </a:xfrm>
        </p:spPr>
        <p:txBody>
          <a:bodyPr>
            <a:normAutofit fontScale="92500" lnSpcReduction="20000"/>
          </a:bodyPr>
          <a:lstStyle/>
          <a:p>
            <a:r>
              <a:rPr lang="nl-NL" b="0" i="0" dirty="0">
                <a:solidFill>
                  <a:srgbClr val="3F3F3F"/>
                </a:solidFill>
                <a:effectLst/>
                <a:latin typeface="system-ui"/>
              </a:rPr>
              <a:t>Leg hier de verschillende resultaten van de algoritmes naast elkaar en </a:t>
            </a:r>
            <a:r>
              <a:rPr lang="nl-NL" b="0" i="0" dirty="0" err="1">
                <a:solidFill>
                  <a:srgbClr val="3F3F3F"/>
                </a:solidFill>
                <a:effectLst/>
                <a:latin typeface="system-ui"/>
              </a:rPr>
              <a:t>bediscusieer</a:t>
            </a:r>
            <a:r>
              <a:rPr lang="nl-NL" b="0" i="0" dirty="0">
                <a:solidFill>
                  <a:srgbClr val="3F3F3F"/>
                </a:solidFill>
                <a:effectLst/>
                <a:latin typeface="system-ui"/>
              </a:rPr>
              <a:t> ze. Let hierbij vooral op hoe de resultaten geïnterpreteerd worden, en in welke maten ze wel of niet met elkaar vergeleken kunnen worden.</a:t>
            </a:r>
          </a:p>
          <a:p>
            <a:r>
              <a:rPr lang="nl-NL" dirty="0">
                <a:solidFill>
                  <a:srgbClr val="3F3F3F"/>
                </a:solidFill>
                <a:latin typeface="system-ui"/>
              </a:rPr>
              <a:t>Als derde plaatje </a:t>
            </a:r>
            <a:r>
              <a:rPr lang="nl-NL" dirty="0" err="1">
                <a:solidFill>
                  <a:srgbClr val="3F3F3F"/>
                </a:solidFill>
                <a:latin typeface="system-ui"/>
              </a:rPr>
              <a:t>restarthill</a:t>
            </a:r>
            <a:r>
              <a:rPr lang="nl-NL" dirty="0">
                <a:solidFill>
                  <a:srgbClr val="3F3F3F"/>
                </a:solidFill>
                <a:latin typeface="system-ui"/>
              </a:rPr>
              <a:t> en </a:t>
            </a:r>
            <a:r>
              <a:rPr lang="nl-NL" dirty="0" err="1">
                <a:solidFill>
                  <a:srgbClr val="3F3F3F"/>
                </a:solidFill>
                <a:latin typeface="system-ui"/>
              </a:rPr>
              <a:t>hill</a:t>
            </a:r>
            <a:r>
              <a:rPr lang="nl-NL" dirty="0">
                <a:solidFill>
                  <a:srgbClr val="3F3F3F"/>
                </a:solidFill>
                <a:latin typeface="system-ui"/>
              </a:rPr>
              <a:t> bij elkaar geplot ter vergelijking met de rest.</a:t>
            </a:r>
            <a:endParaRPr lang="nl-NL" dirty="0"/>
          </a:p>
        </p:txBody>
      </p:sp>
      <p:pic>
        <p:nvPicPr>
          <p:cNvPr id="4" name="Tijdelijke aanduiding voor inhoud 6">
            <a:extLst>
              <a:ext uri="{FF2B5EF4-FFF2-40B4-BE49-F238E27FC236}">
                <a16:creationId xmlns:a16="http://schemas.microsoft.com/office/drawing/2014/main" id="{1CAB4D43-CE35-B228-D8FD-BCCB8CE464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001" y="1845734"/>
            <a:ext cx="3960000" cy="2970000"/>
          </a:xfrm>
          <a:prstGeom prst="rect">
            <a:avLst/>
          </a:prstGeom>
        </p:spPr>
      </p:pic>
      <p:pic>
        <p:nvPicPr>
          <p:cNvPr id="5" name="Afbeelding 4">
            <a:extLst>
              <a:ext uri="{FF2B5EF4-FFF2-40B4-BE49-F238E27FC236}">
                <a16:creationId xmlns:a16="http://schemas.microsoft.com/office/drawing/2014/main" id="{F0FEC40B-93ED-34F6-EC48-3EB4A023F0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6480" y="1845734"/>
            <a:ext cx="3960000" cy="2970000"/>
          </a:xfrm>
          <a:prstGeom prst="rect">
            <a:avLst/>
          </a:prstGeom>
        </p:spPr>
      </p:pic>
    </p:spTree>
    <p:extLst>
      <p:ext uri="{BB962C8B-B14F-4D97-AF65-F5344CB8AC3E}">
        <p14:creationId xmlns:p14="http://schemas.microsoft.com/office/powerpoint/2010/main" val="2295813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B530C37-E5B7-50CA-D590-B27D4E64B9B7}"/>
              </a:ext>
            </a:extLst>
          </p:cNvPr>
          <p:cNvSpPr>
            <a:spLocks noGrp="1"/>
          </p:cNvSpPr>
          <p:nvPr>
            <p:ph type="title"/>
          </p:nvPr>
        </p:nvSpPr>
        <p:spPr/>
        <p:txBody>
          <a:bodyPr/>
          <a:lstStyle/>
          <a:p>
            <a:r>
              <a:rPr lang="nl-NL" dirty="0"/>
              <a:t>Conclusie</a:t>
            </a:r>
          </a:p>
        </p:txBody>
      </p:sp>
      <p:sp>
        <p:nvSpPr>
          <p:cNvPr id="3" name="Tijdelijke aanduiding voor inhoud 2">
            <a:extLst>
              <a:ext uri="{FF2B5EF4-FFF2-40B4-BE49-F238E27FC236}">
                <a16:creationId xmlns:a16="http://schemas.microsoft.com/office/drawing/2014/main" id="{81D8F5F2-7715-04D1-027A-AA56027BA83E}"/>
              </a:ext>
            </a:extLst>
          </p:cNvPr>
          <p:cNvSpPr>
            <a:spLocks noGrp="1"/>
          </p:cNvSpPr>
          <p:nvPr>
            <p:ph idx="1"/>
          </p:nvPr>
        </p:nvSpPr>
        <p:spPr/>
        <p:txBody>
          <a:bodyPr/>
          <a:lstStyle/>
          <a:p>
            <a:r>
              <a:rPr lang="nl-NL" b="0" i="0" dirty="0">
                <a:solidFill>
                  <a:srgbClr val="3F3F3F"/>
                </a:solidFill>
                <a:effectLst/>
                <a:latin typeface="system-ui"/>
              </a:rPr>
              <a:t>Hier vertel je de oplossing van de case. Een hogere score is beter, maar belangrijker is wat je kan vertellen over de behaalde resultaten.</a:t>
            </a:r>
          </a:p>
          <a:p>
            <a:r>
              <a:rPr lang="nl-NL" dirty="0" err="1">
                <a:solidFill>
                  <a:srgbClr val="3F3F3F"/>
                </a:solidFill>
                <a:latin typeface="system-ui"/>
              </a:rPr>
              <a:t>Breadth</a:t>
            </a:r>
            <a:r>
              <a:rPr lang="nl-NL" dirty="0">
                <a:solidFill>
                  <a:srgbClr val="3F3F3F"/>
                </a:solidFill>
                <a:latin typeface="system-ui"/>
              </a:rPr>
              <a:t> goed -&gt; geheugenproblemen</a:t>
            </a:r>
          </a:p>
          <a:p>
            <a:r>
              <a:rPr lang="nl-NL" dirty="0">
                <a:solidFill>
                  <a:srgbClr val="3F3F3F"/>
                </a:solidFill>
                <a:latin typeface="system-ui"/>
              </a:rPr>
              <a:t>Best </a:t>
            </a:r>
            <a:r>
              <a:rPr lang="nl-NL" dirty="0" err="1">
                <a:solidFill>
                  <a:srgbClr val="3F3F3F"/>
                </a:solidFill>
                <a:latin typeface="system-ui"/>
              </a:rPr>
              <a:t>depth</a:t>
            </a:r>
            <a:r>
              <a:rPr lang="nl-NL" dirty="0">
                <a:solidFill>
                  <a:srgbClr val="3F3F3F"/>
                </a:solidFill>
                <a:latin typeface="system-ui"/>
              </a:rPr>
              <a:t> &gt; </a:t>
            </a:r>
            <a:r>
              <a:rPr lang="nl-NL" dirty="0" err="1">
                <a:solidFill>
                  <a:srgbClr val="3F3F3F"/>
                </a:solidFill>
                <a:latin typeface="system-ui"/>
              </a:rPr>
              <a:t>depth</a:t>
            </a:r>
            <a:endParaRPr lang="nl-NL" dirty="0">
              <a:solidFill>
                <a:srgbClr val="3F3F3F"/>
              </a:solidFill>
              <a:latin typeface="system-ui"/>
            </a:endParaRPr>
          </a:p>
          <a:p>
            <a:r>
              <a:rPr lang="nl-NL" dirty="0">
                <a:solidFill>
                  <a:srgbClr val="3F3F3F"/>
                </a:solidFill>
                <a:latin typeface="system-ui"/>
              </a:rPr>
              <a:t>Random -&gt; snel maar veel onnodige stappen</a:t>
            </a:r>
          </a:p>
          <a:p>
            <a:r>
              <a:rPr lang="nl-NL" dirty="0">
                <a:solidFill>
                  <a:srgbClr val="3F3F3F"/>
                </a:solidFill>
                <a:latin typeface="system-ui"/>
              </a:rPr>
              <a:t>Hill </a:t>
            </a:r>
            <a:r>
              <a:rPr lang="nl-NL" dirty="0" err="1">
                <a:solidFill>
                  <a:srgbClr val="3F3F3F"/>
                </a:solidFill>
                <a:latin typeface="system-ui"/>
              </a:rPr>
              <a:t>climber</a:t>
            </a:r>
            <a:r>
              <a:rPr lang="nl-NL" dirty="0">
                <a:solidFill>
                  <a:srgbClr val="3F3F3F"/>
                </a:solidFill>
                <a:latin typeface="system-ui"/>
              </a:rPr>
              <a:t> -&gt; goed maar moeilijk te tunen per bord</a:t>
            </a:r>
          </a:p>
          <a:p>
            <a:r>
              <a:rPr lang="nl-NL" dirty="0" err="1">
                <a:solidFill>
                  <a:srgbClr val="3F3F3F"/>
                </a:solidFill>
                <a:latin typeface="system-ui"/>
              </a:rPr>
              <a:t>Simulated</a:t>
            </a:r>
            <a:r>
              <a:rPr lang="nl-NL" dirty="0">
                <a:solidFill>
                  <a:srgbClr val="3F3F3F"/>
                </a:solidFill>
                <a:latin typeface="system-ui"/>
              </a:rPr>
              <a:t> </a:t>
            </a:r>
            <a:r>
              <a:rPr lang="nl-NL" dirty="0" err="1">
                <a:solidFill>
                  <a:srgbClr val="3F3F3F"/>
                </a:solidFill>
                <a:latin typeface="system-ui"/>
              </a:rPr>
              <a:t>annealing</a:t>
            </a:r>
            <a:r>
              <a:rPr lang="nl-NL" dirty="0">
                <a:solidFill>
                  <a:srgbClr val="3F3F3F"/>
                </a:solidFill>
                <a:latin typeface="system-ui"/>
              </a:rPr>
              <a:t> -&gt; ????????</a:t>
            </a:r>
            <a:endParaRPr lang="nl-NL" dirty="0"/>
          </a:p>
        </p:txBody>
      </p:sp>
    </p:spTree>
    <p:extLst>
      <p:ext uri="{BB962C8B-B14F-4D97-AF65-F5344CB8AC3E}">
        <p14:creationId xmlns:p14="http://schemas.microsoft.com/office/powerpoint/2010/main" val="2792568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CEC366-82B6-99B5-9F04-C373C12DF934}"/>
              </a:ext>
            </a:extLst>
          </p:cNvPr>
          <p:cNvSpPr>
            <a:spLocks noGrp="1"/>
          </p:cNvSpPr>
          <p:nvPr>
            <p:ph type="title"/>
          </p:nvPr>
        </p:nvSpPr>
        <p:spPr/>
        <p:txBody>
          <a:bodyPr/>
          <a:lstStyle/>
          <a:p>
            <a:r>
              <a:rPr lang="en-GB" dirty="0"/>
              <a:t>De casus</a:t>
            </a:r>
            <a:endParaRPr lang="nl-NL" dirty="0"/>
          </a:p>
        </p:txBody>
      </p:sp>
      <p:sp>
        <p:nvSpPr>
          <p:cNvPr id="3" name="Tijdelijke aanduiding voor inhoud 2">
            <a:extLst>
              <a:ext uri="{FF2B5EF4-FFF2-40B4-BE49-F238E27FC236}">
                <a16:creationId xmlns:a16="http://schemas.microsoft.com/office/drawing/2014/main" id="{1676891C-4CFB-8006-0F58-27B6D404A7AD}"/>
              </a:ext>
            </a:extLst>
          </p:cNvPr>
          <p:cNvSpPr>
            <a:spLocks noGrp="1"/>
          </p:cNvSpPr>
          <p:nvPr>
            <p:ph idx="1"/>
          </p:nvPr>
        </p:nvSpPr>
        <p:spPr>
          <a:xfrm>
            <a:off x="1102607" y="1816747"/>
            <a:ext cx="5190392" cy="4351338"/>
          </a:xfrm>
        </p:spPr>
        <p:txBody>
          <a:bodyPr/>
          <a:lstStyle/>
          <a:p>
            <a:pPr>
              <a:buFont typeface="Wingdings" panose="05000000000000000000" pitchFamily="2" charset="2"/>
              <a:buChar char="§"/>
            </a:pPr>
            <a:r>
              <a:rPr lang="en-GB" dirty="0"/>
              <a:t> Rush Hour.</a:t>
            </a:r>
          </a:p>
          <a:p>
            <a:pPr>
              <a:buFont typeface="Wingdings" panose="05000000000000000000" pitchFamily="2" charset="2"/>
              <a:buChar char="§"/>
            </a:pPr>
            <a:endParaRPr lang="en-GB" dirty="0"/>
          </a:p>
          <a:p>
            <a:pPr>
              <a:buFont typeface="Wingdings" panose="05000000000000000000" pitchFamily="2" charset="2"/>
              <a:buChar char="§"/>
            </a:pPr>
            <a:r>
              <a:rPr lang="en-GB" dirty="0"/>
              <a:t> </a:t>
            </a:r>
            <a:r>
              <a:rPr lang="en-GB" dirty="0" err="1"/>
              <a:t>Schuif</a:t>
            </a:r>
            <a:r>
              <a:rPr lang="en-GB" dirty="0"/>
              <a:t> de </a:t>
            </a:r>
            <a:r>
              <a:rPr lang="en-GB" dirty="0" err="1"/>
              <a:t>andere</a:t>
            </a:r>
            <a:r>
              <a:rPr lang="en-GB" dirty="0"/>
              <a:t> auto’s </a:t>
            </a:r>
            <a:r>
              <a:rPr lang="en-GB" dirty="0" err="1"/>
              <a:t>en</a:t>
            </a:r>
            <a:r>
              <a:rPr lang="en-GB" dirty="0"/>
              <a:t> </a:t>
            </a:r>
            <a:r>
              <a:rPr lang="en-GB" dirty="0" err="1"/>
              <a:t>vrachtwagens</a:t>
            </a:r>
            <a:r>
              <a:rPr lang="en-GB" dirty="0"/>
              <a:t> </a:t>
            </a:r>
            <a:r>
              <a:rPr lang="en-GB" dirty="0" err="1"/>
              <a:t>opzij</a:t>
            </a:r>
            <a:r>
              <a:rPr lang="en-GB" dirty="0"/>
              <a:t> </a:t>
            </a:r>
            <a:r>
              <a:rPr lang="en-GB" dirty="0" err="1"/>
              <a:t>zodat</a:t>
            </a:r>
            <a:r>
              <a:rPr lang="en-GB" dirty="0"/>
              <a:t> de rode auto van het grid </a:t>
            </a:r>
            <a:r>
              <a:rPr lang="en-GB" dirty="0" err="1"/>
              <a:t>af</a:t>
            </a:r>
            <a:r>
              <a:rPr lang="en-GB" dirty="0"/>
              <a:t> </a:t>
            </a:r>
            <a:r>
              <a:rPr lang="en-GB" dirty="0" err="1"/>
              <a:t>kan</a:t>
            </a:r>
            <a:r>
              <a:rPr lang="en-GB" dirty="0"/>
              <a:t> </a:t>
            </a:r>
            <a:r>
              <a:rPr lang="en-GB" dirty="0" err="1"/>
              <a:t>rijden</a:t>
            </a:r>
            <a:r>
              <a:rPr lang="en-GB" dirty="0"/>
              <a:t>.</a:t>
            </a:r>
          </a:p>
          <a:p>
            <a:pPr>
              <a:buFont typeface="Wingdings" panose="05000000000000000000" pitchFamily="2" charset="2"/>
              <a:buChar char="§"/>
            </a:pPr>
            <a:endParaRPr lang="en-GB" dirty="0"/>
          </a:p>
          <a:p>
            <a:pPr>
              <a:buFont typeface="Wingdings" panose="05000000000000000000" pitchFamily="2" charset="2"/>
              <a:buChar char="§"/>
            </a:pPr>
            <a:r>
              <a:rPr lang="en-GB" dirty="0"/>
              <a:t> </a:t>
            </a:r>
            <a:r>
              <a:rPr lang="en-GB" dirty="0" err="1"/>
              <a:t>Heuristieken</a:t>
            </a:r>
            <a:r>
              <a:rPr lang="en-GB" dirty="0"/>
              <a:t> die het </a:t>
            </a:r>
            <a:r>
              <a:rPr lang="en-GB" dirty="0" err="1"/>
              <a:t>spel</a:t>
            </a:r>
            <a:r>
              <a:rPr lang="en-GB" dirty="0"/>
              <a:t> </a:t>
            </a:r>
            <a:r>
              <a:rPr lang="en-GB" dirty="0" err="1"/>
              <a:t>oplossen</a:t>
            </a:r>
            <a:r>
              <a:rPr lang="en-GB" dirty="0"/>
              <a:t>.</a:t>
            </a:r>
          </a:p>
          <a:p>
            <a:pPr>
              <a:buFont typeface="Wingdings" panose="05000000000000000000" pitchFamily="2" charset="2"/>
              <a:buChar char="§"/>
            </a:pPr>
            <a:endParaRPr lang="en-GB" dirty="0"/>
          </a:p>
          <a:p>
            <a:pPr>
              <a:buFont typeface="Wingdings" panose="05000000000000000000" pitchFamily="2" charset="2"/>
              <a:buChar char="§"/>
            </a:pPr>
            <a:r>
              <a:rPr lang="en-GB" dirty="0"/>
              <a:t> Grids van:</a:t>
            </a:r>
          </a:p>
          <a:p>
            <a:pPr lvl="1"/>
            <a:r>
              <a:rPr lang="en-GB" dirty="0"/>
              <a:t>6x6</a:t>
            </a:r>
          </a:p>
          <a:p>
            <a:pPr lvl="1"/>
            <a:r>
              <a:rPr lang="en-GB" dirty="0"/>
              <a:t>9x9</a:t>
            </a:r>
          </a:p>
          <a:p>
            <a:pPr lvl="1"/>
            <a:r>
              <a:rPr lang="en-GB" dirty="0"/>
              <a:t>12x12</a:t>
            </a:r>
            <a:endParaRPr lang="nl-NL" dirty="0"/>
          </a:p>
          <a:p>
            <a:pPr marL="0" indent="0">
              <a:buNone/>
            </a:pPr>
            <a:endParaRPr lang="nl-NL" dirty="0"/>
          </a:p>
        </p:txBody>
      </p:sp>
      <p:pic>
        <p:nvPicPr>
          <p:cNvPr id="1026" name="Picture 2" descr="Rush Hour Game Review - Board Game Review">
            <a:extLst>
              <a:ext uri="{FF2B5EF4-FFF2-40B4-BE49-F238E27FC236}">
                <a16:creationId xmlns:a16="http://schemas.microsoft.com/office/drawing/2014/main" id="{25779809-8047-3EFD-79E6-BF9F8854B7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6838" y="2029526"/>
            <a:ext cx="4138559" cy="4138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0765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p:cTn id="7"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8"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9" dur="500"/>
                                        <p:tgtEl>
                                          <p:spTgt spid="3">
                                            <p:txEl>
                                              <p:pRg st="2" end="2"/>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 calcmode="lin" valueType="num">
                                      <p:cBhvr>
                                        <p:cTn id="14"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16" dur="500"/>
                                        <p:tgtEl>
                                          <p:spTgt spid="3">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p:cTn id="21"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23" dur="500"/>
                                        <p:tgtEl>
                                          <p:spTgt spid="3">
                                            <p:txEl>
                                              <p:pRg st="6" end="6"/>
                                            </p:txEl>
                                          </p:spTgt>
                                        </p:tgtEl>
                                      </p:cBhvr>
                                    </p:animEffect>
                                  </p:childTnLst>
                                </p:cTn>
                              </p:par>
                              <p:par>
                                <p:cTn id="24" presetID="53" presetClass="entr" presetSubtype="16"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 calcmode="lin" valueType="num">
                                      <p:cBhvr>
                                        <p:cTn id="26"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27"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28" dur="500"/>
                                        <p:tgtEl>
                                          <p:spTgt spid="3">
                                            <p:txEl>
                                              <p:pRg st="7" end="7"/>
                                            </p:txEl>
                                          </p:spTgt>
                                        </p:tgtEl>
                                      </p:cBhvr>
                                    </p:animEffect>
                                  </p:childTnLst>
                                </p:cTn>
                              </p:par>
                              <p:par>
                                <p:cTn id="29" presetID="53" presetClass="entr" presetSubtype="16"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 calcmode="lin" valueType="num">
                                      <p:cBhvr>
                                        <p:cTn id="31" dur="500" fill="hold"/>
                                        <p:tgtEl>
                                          <p:spTgt spid="3">
                                            <p:txEl>
                                              <p:pRg st="8" end="8"/>
                                            </p:txEl>
                                          </p:spTgt>
                                        </p:tgtEl>
                                        <p:attrNameLst>
                                          <p:attrName>ppt_w</p:attrName>
                                        </p:attrNameLst>
                                      </p:cBhvr>
                                      <p:tavLst>
                                        <p:tav tm="0">
                                          <p:val>
                                            <p:fltVal val="0"/>
                                          </p:val>
                                        </p:tav>
                                        <p:tav tm="100000">
                                          <p:val>
                                            <p:strVal val="#ppt_w"/>
                                          </p:val>
                                        </p:tav>
                                      </p:tavLst>
                                    </p:anim>
                                    <p:anim calcmode="lin" valueType="num">
                                      <p:cBhvr>
                                        <p:cTn id="32" dur="500" fill="hold"/>
                                        <p:tgtEl>
                                          <p:spTgt spid="3">
                                            <p:txEl>
                                              <p:pRg st="8" end="8"/>
                                            </p:txEl>
                                          </p:spTgt>
                                        </p:tgtEl>
                                        <p:attrNameLst>
                                          <p:attrName>ppt_h</p:attrName>
                                        </p:attrNameLst>
                                      </p:cBhvr>
                                      <p:tavLst>
                                        <p:tav tm="0">
                                          <p:val>
                                            <p:fltVal val="0"/>
                                          </p:val>
                                        </p:tav>
                                        <p:tav tm="100000">
                                          <p:val>
                                            <p:strVal val="#ppt_h"/>
                                          </p:val>
                                        </p:tav>
                                      </p:tavLst>
                                    </p:anim>
                                    <p:animEffect transition="in" filter="fade">
                                      <p:cBhvr>
                                        <p:cTn id="33" dur="500"/>
                                        <p:tgtEl>
                                          <p:spTgt spid="3">
                                            <p:txEl>
                                              <p:pRg st="8" end="8"/>
                                            </p:txEl>
                                          </p:spTgt>
                                        </p:tgtEl>
                                      </p:cBhvr>
                                    </p:animEffect>
                                  </p:childTnLst>
                                </p:cTn>
                              </p:par>
                              <p:par>
                                <p:cTn id="34" presetID="53" presetClass="entr" presetSubtype="16" fill="hold"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 calcmode="lin" valueType="num">
                                      <p:cBhvr>
                                        <p:cTn id="36" dur="500" fill="hold"/>
                                        <p:tgtEl>
                                          <p:spTgt spid="3">
                                            <p:txEl>
                                              <p:pRg st="9" end="9"/>
                                            </p:txEl>
                                          </p:spTgt>
                                        </p:tgtEl>
                                        <p:attrNameLst>
                                          <p:attrName>ppt_w</p:attrName>
                                        </p:attrNameLst>
                                      </p:cBhvr>
                                      <p:tavLst>
                                        <p:tav tm="0">
                                          <p:val>
                                            <p:fltVal val="0"/>
                                          </p:val>
                                        </p:tav>
                                        <p:tav tm="100000">
                                          <p:val>
                                            <p:strVal val="#ppt_w"/>
                                          </p:val>
                                        </p:tav>
                                      </p:tavLst>
                                    </p:anim>
                                    <p:anim calcmode="lin" valueType="num">
                                      <p:cBhvr>
                                        <p:cTn id="37" dur="500" fill="hold"/>
                                        <p:tgtEl>
                                          <p:spTgt spid="3">
                                            <p:txEl>
                                              <p:pRg st="9" end="9"/>
                                            </p:txEl>
                                          </p:spTgt>
                                        </p:tgtEl>
                                        <p:attrNameLst>
                                          <p:attrName>ppt_h</p:attrName>
                                        </p:attrNameLst>
                                      </p:cBhvr>
                                      <p:tavLst>
                                        <p:tav tm="0">
                                          <p:val>
                                            <p:fltVal val="0"/>
                                          </p:val>
                                        </p:tav>
                                        <p:tav tm="100000">
                                          <p:val>
                                            <p:strVal val="#ppt_h"/>
                                          </p:val>
                                        </p:tav>
                                      </p:tavLst>
                                    </p:anim>
                                    <p:animEffect transition="in" filter="fade">
                                      <p:cBhvr>
                                        <p:cTn id="3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C73A0A-ACE7-1955-2512-F8C3602801D2}"/>
              </a:ext>
            </a:extLst>
          </p:cNvPr>
          <p:cNvSpPr>
            <a:spLocks noGrp="1"/>
          </p:cNvSpPr>
          <p:nvPr>
            <p:ph type="title"/>
          </p:nvPr>
        </p:nvSpPr>
        <p:spPr/>
        <p:txBody>
          <a:bodyPr/>
          <a:lstStyle/>
          <a:p>
            <a:r>
              <a:rPr lang="nl-NL" dirty="0" err="1"/>
              <a:t>Future</a:t>
            </a:r>
            <a:r>
              <a:rPr lang="nl-NL" dirty="0"/>
              <a:t> </a:t>
            </a:r>
            <a:r>
              <a:rPr lang="nl-NL"/>
              <a:t>work</a:t>
            </a:r>
          </a:p>
        </p:txBody>
      </p:sp>
      <p:sp>
        <p:nvSpPr>
          <p:cNvPr id="3" name="Tijdelijke aanduiding voor inhoud 2">
            <a:extLst>
              <a:ext uri="{FF2B5EF4-FFF2-40B4-BE49-F238E27FC236}">
                <a16:creationId xmlns:a16="http://schemas.microsoft.com/office/drawing/2014/main" id="{6648A52C-DD69-E05C-4D59-23ED9D4240B9}"/>
              </a:ext>
            </a:extLst>
          </p:cNvPr>
          <p:cNvSpPr>
            <a:spLocks noGrp="1"/>
          </p:cNvSpPr>
          <p:nvPr>
            <p:ph idx="1"/>
          </p:nvPr>
        </p:nvSpPr>
        <p:spPr/>
        <p:txBody>
          <a:bodyPr/>
          <a:lstStyle/>
          <a:p>
            <a:r>
              <a:rPr lang="nl-NL" b="0" i="0" dirty="0">
                <a:solidFill>
                  <a:srgbClr val="3F3F3F"/>
                </a:solidFill>
                <a:effectLst/>
                <a:latin typeface="system-ui"/>
              </a:rPr>
              <a:t>Een case binnen dit vak is nooit af, net zoals onderzoek nooit af is. Aan het einde zit je daarom waarschijnlijk nog vol ideeën. Dit is de plek om deze te delen. Probeer hier goed toe te lichten waarom je denkt dat een potentieel volgende stap betere resultaten zou kunnen opleveren.</a:t>
            </a:r>
          </a:p>
          <a:p>
            <a:endParaRPr lang="nl-NL" dirty="0">
              <a:solidFill>
                <a:srgbClr val="3F3F3F"/>
              </a:solidFill>
              <a:latin typeface="system-ui"/>
            </a:endParaRPr>
          </a:p>
          <a:p>
            <a:endParaRPr lang="nl-NL" dirty="0"/>
          </a:p>
        </p:txBody>
      </p:sp>
    </p:spTree>
    <p:extLst>
      <p:ext uri="{BB962C8B-B14F-4D97-AF65-F5344CB8AC3E}">
        <p14:creationId xmlns:p14="http://schemas.microsoft.com/office/powerpoint/2010/main" val="3018405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4E93DE-406D-B080-7CC5-C44617A9B53D}"/>
              </a:ext>
            </a:extLst>
          </p:cNvPr>
          <p:cNvSpPr>
            <a:spLocks noGrp="1"/>
          </p:cNvSpPr>
          <p:nvPr>
            <p:ph type="title"/>
          </p:nvPr>
        </p:nvSpPr>
        <p:spPr/>
        <p:txBody>
          <a:bodyPr/>
          <a:lstStyle/>
          <a:p>
            <a:r>
              <a:rPr lang="en-GB" dirty="0" err="1"/>
              <a:t>Opbouw</a:t>
            </a:r>
            <a:endParaRPr lang="nl-NL" dirty="0"/>
          </a:p>
        </p:txBody>
      </p:sp>
      <p:pic>
        <p:nvPicPr>
          <p:cNvPr id="4" name="Afbeelding 3">
            <a:extLst>
              <a:ext uri="{FF2B5EF4-FFF2-40B4-BE49-F238E27FC236}">
                <a16:creationId xmlns:a16="http://schemas.microsoft.com/office/drawing/2014/main" id="{707FD4C6-3455-A8AE-758F-82E6C94F20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6765" y="2654321"/>
            <a:ext cx="3678203" cy="2758653"/>
          </a:xfrm>
          <a:prstGeom prst="rect">
            <a:avLst/>
          </a:prstGeom>
        </p:spPr>
      </p:pic>
      <p:pic>
        <p:nvPicPr>
          <p:cNvPr id="5" name="Picture 2" descr="Rush hour - Get the red car out of the gridlock!">
            <a:extLst>
              <a:ext uri="{FF2B5EF4-FFF2-40B4-BE49-F238E27FC236}">
                <a16:creationId xmlns:a16="http://schemas.microsoft.com/office/drawing/2014/main" id="{8636DB30-BFC8-A726-0086-CB64B12F27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45158" y="2497229"/>
            <a:ext cx="3332507" cy="3708000"/>
          </a:xfrm>
          <a:prstGeom prst="rect">
            <a:avLst/>
          </a:prstGeom>
          <a:noFill/>
          <a:extLst>
            <a:ext uri="{909E8E84-426E-40DD-AFC4-6F175D3DCCD1}">
              <a14:hiddenFill xmlns:a14="http://schemas.microsoft.com/office/drawing/2010/main">
                <a:solidFill>
                  <a:srgbClr val="FFFFFF"/>
                </a:solidFill>
              </a14:hiddenFill>
            </a:ext>
          </a:extLst>
        </p:spPr>
      </p:pic>
      <p:pic>
        <p:nvPicPr>
          <p:cNvPr id="7" name="Afbeelding 6">
            <a:extLst>
              <a:ext uri="{FF2B5EF4-FFF2-40B4-BE49-F238E27FC236}">
                <a16:creationId xmlns:a16="http://schemas.microsoft.com/office/drawing/2014/main" id="{1EDFF156-5AB2-AF7E-ED2F-DD5FF720C3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4589823" y="-222231"/>
            <a:ext cx="1927267" cy="3334512"/>
          </a:xfrm>
          <a:prstGeom prst="rect">
            <a:avLst/>
          </a:prstGeom>
        </p:spPr>
      </p:pic>
    </p:spTree>
    <p:extLst>
      <p:ext uri="{BB962C8B-B14F-4D97-AF65-F5344CB8AC3E}">
        <p14:creationId xmlns:p14="http://schemas.microsoft.com/office/powerpoint/2010/main" val="339062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Afbeelding 5">
            <a:extLst>
              <a:ext uri="{FF2B5EF4-FFF2-40B4-BE49-F238E27FC236}">
                <a16:creationId xmlns:a16="http://schemas.microsoft.com/office/drawing/2014/main" id="{5936146E-41BF-4EC2-D483-627F837C2A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64254" y="254397"/>
            <a:ext cx="5561781" cy="6235180"/>
          </a:xfrm>
          <a:prstGeom prst="rect">
            <a:avLst/>
          </a:prstGeom>
        </p:spPr>
      </p:pic>
      <p:sp>
        <p:nvSpPr>
          <p:cNvPr id="2" name="Titel 1">
            <a:extLst>
              <a:ext uri="{FF2B5EF4-FFF2-40B4-BE49-F238E27FC236}">
                <a16:creationId xmlns:a16="http://schemas.microsoft.com/office/drawing/2014/main" id="{4A4E93DE-406D-B080-7CC5-C44617A9B53D}"/>
              </a:ext>
            </a:extLst>
          </p:cNvPr>
          <p:cNvSpPr>
            <a:spLocks noGrp="1"/>
          </p:cNvSpPr>
          <p:nvPr>
            <p:ph type="title"/>
          </p:nvPr>
        </p:nvSpPr>
        <p:spPr/>
        <p:txBody>
          <a:bodyPr/>
          <a:lstStyle/>
          <a:p>
            <a:r>
              <a:rPr lang="en-GB" dirty="0" err="1"/>
              <a:t>Opbouw</a:t>
            </a:r>
            <a:endParaRPr lang="nl-NL" dirty="0"/>
          </a:p>
        </p:txBody>
      </p:sp>
    </p:spTree>
    <p:extLst>
      <p:ext uri="{BB962C8B-B14F-4D97-AF65-F5344CB8AC3E}">
        <p14:creationId xmlns:p14="http://schemas.microsoft.com/office/powerpoint/2010/main" val="138870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4E93DE-406D-B080-7CC5-C44617A9B53D}"/>
              </a:ext>
            </a:extLst>
          </p:cNvPr>
          <p:cNvSpPr>
            <a:spLocks noGrp="1"/>
          </p:cNvSpPr>
          <p:nvPr>
            <p:ph type="title"/>
          </p:nvPr>
        </p:nvSpPr>
        <p:spPr/>
        <p:txBody>
          <a:bodyPr/>
          <a:lstStyle/>
          <a:p>
            <a:r>
              <a:rPr lang="en-GB" dirty="0" err="1"/>
              <a:t>Algoritmen</a:t>
            </a:r>
            <a:endParaRPr lang="nl-NL" dirty="0"/>
          </a:p>
        </p:txBody>
      </p:sp>
      <p:pic>
        <p:nvPicPr>
          <p:cNvPr id="8" name="Afbeelding 7">
            <a:extLst>
              <a:ext uri="{FF2B5EF4-FFF2-40B4-BE49-F238E27FC236}">
                <a16:creationId xmlns:a16="http://schemas.microsoft.com/office/drawing/2014/main" id="{37E61FD5-F5DC-73A1-3C0E-B298290F517F}"/>
              </a:ext>
            </a:extLst>
          </p:cNvPr>
          <p:cNvPicPr>
            <a:picLocks noChangeAspect="1"/>
          </p:cNvPicPr>
          <p:nvPr/>
        </p:nvPicPr>
        <p:blipFill rotWithShape="1">
          <a:blip r:embed="rId2">
            <a:extLst>
              <a:ext uri="{28A0092B-C50C-407E-A947-70E740481C1C}">
                <a14:useLocalDpi xmlns:a14="http://schemas.microsoft.com/office/drawing/2010/main" val="0"/>
              </a:ext>
            </a:extLst>
          </a:blip>
          <a:srcRect t="22621"/>
          <a:stretch/>
        </p:blipFill>
        <p:spPr>
          <a:xfrm>
            <a:off x="74262" y="1932148"/>
            <a:ext cx="5143675" cy="4461989"/>
          </a:xfrm>
          <a:prstGeom prst="rect">
            <a:avLst/>
          </a:prstGeom>
        </p:spPr>
      </p:pic>
      <p:pic>
        <p:nvPicPr>
          <p:cNvPr id="9" name="Afbeelding 8">
            <a:extLst>
              <a:ext uri="{FF2B5EF4-FFF2-40B4-BE49-F238E27FC236}">
                <a16:creationId xmlns:a16="http://schemas.microsoft.com/office/drawing/2014/main" id="{CA59650F-3EC0-DFA9-826A-BDF6A44B20D0}"/>
              </a:ext>
            </a:extLst>
          </p:cNvPr>
          <p:cNvPicPr>
            <a:picLocks noChangeAspect="1"/>
          </p:cNvPicPr>
          <p:nvPr/>
        </p:nvPicPr>
        <p:blipFill>
          <a:blip r:embed="rId3"/>
          <a:stretch>
            <a:fillRect/>
          </a:stretch>
        </p:blipFill>
        <p:spPr>
          <a:xfrm>
            <a:off x="7359622" y="1992525"/>
            <a:ext cx="2109718" cy="4341234"/>
          </a:xfrm>
          <a:prstGeom prst="rect">
            <a:avLst/>
          </a:prstGeom>
        </p:spPr>
      </p:pic>
      <p:pic>
        <p:nvPicPr>
          <p:cNvPr id="11" name="Afbeelding 10">
            <a:extLst>
              <a:ext uri="{FF2B5EF4-FFF2-40B4-BE49-F238E27FC236}">
                <a16:creationId xmlns:a16="http://schemas.microsoft.com/office/drawing/2014/main" id="{119ADAF4-5032-2237-7D0D-678119C5A1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4589823" y="-222231"/>
            <a:ext cx="1927267" cy="3334512"/>
          </a:xfrm>
          <a:prstGeom prst="rect">
            <a:avLst/>
          </a:prstGeom>
        </p:spPr>
      </p:pic>
    </p:spTree>
    <p:extLst>
      <p:ext uri="{BB962C8B-B14F-4D97-AF65-F5344CB8AC3E}">
        <p14:creationId xmlns:p14="http://schemas.microsoft.com/office/powerpoint/2010/main" val="3276704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53" presetClass="entr" presetSubtype="16"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500" fill="hold"/>
                                        <p:tgtEl>
                                          <p:spTgt spid="11"/>
                                        </p:tgtEl>
                                        <p:attrNameLst>
                                          <p:attrName>ppt_w</p:attrName>
                                        </p:attrNameLst>
                                      </p:cBhvr>
                                      <p:tavLst>
                                        <p:tav tm="0">
                                          <p:val>
                                            <p:fltVal val="0"/>
                                          </p:val>
                                        </p:tav>
                                        <p:tav tm="100000">
                                          <p:val>
                                            <p:strVal val="#ppt_w"/>
                                          </p:val>
                                        </p:tav>
                                      </p:tavLst>
                                    </p:anim>
                                    <p:anim calcmode="lin" valueType="num">
                                      <p:cBhvr>
                                        <p:cTn id="13" dur="500" fill="hold"/>
                                        <p:tgtEl>
                                          <p:spTgt spid="11"/>
                                        </p:tgtEl>
                                        <p:attrNameLst>
                                          <p:attrName>ppt_h</p:attrName>
                                        </p:attrNameLst>
                                      </p:cBhvr>
                                      <p:tavLst>
                                        <p:tav tm="0">
                                          <p:val>
                                            <p:fltVal val="0"/>
                                          </p:val>
                                        </p:tav>
                                        <p:tav tm="100000">
                                          <p:val>
                                            <p:strVal val="#ppt_h"/>
                                          </p:val>
                                        </p:tav>
                                      </p:tavLst>
                                    </p:anim>
                                    <p:animEffect transition="in" filter="fade">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D5F5D6C-13E3-2A69-3FC2-0A1A7C68476E}"/>
              </a:ext>
            </a:extLst>
          </p:cNvPr>
          <p:cNvSpPr>
            <a:spLocks noGrp="1"/>
          </p:cNvSpPr>
          <p:nvPr>
            <p:ph type="title"/>
          </p:nvPr>
        </p:nvSpPr>
        <p:spPr/>
        <p:txBody>
          <a:bodyPr/>
          <a:lstStyle/>
          <a:p>
            <a:r>
              <a:rPr lang="en-GB" dirty="0"/>
              <a:t>State space</a:t>
            </a:r>
            <a:endParaRPr lang="nl-NL" dirty="0"/>
          </a:p>
        </p:txBody>
      </p:sp>
      <p:sp>
        <p:nvSpPr>
          <p:cNvPr id="3" name="Tijdelijke aanduiding voor inhoud 2">
            <a:extLst>
              <a:ext uri="{FF2B5EF4-FFF2-40B4-BE49-F238E27FC236}">
                <a16:creationId xmlns:a16="http://schemas.microsoft.com/office/drawing/2014/main" id="{31751D2D-F34C-6634-DC92-13967CB93745}"/>
              </a:ext>
            </a:extLst>
          </p:cNvPr>
          <p:cNvSpPr>
            <a:spLocks noGrp="1"/>
          </p:cNvSpPr>
          <p:nvPr>
            <p:ph idx="1"/>
          </p:nvPr>
        </p:nvSpPr>
        <p:spPr>
          <a:xfrm>
            <a:off x="1097280" y="1825625"/>
            <a:ext cx="5778743" cy="4351338"/>
          </a:xfrm>
        </p:spPr>
        <p:txBody>
          <a:bodyPr/>
          <a:lstStyle/>
          <a:p>
            <a:pPr>
              <a:buFont typeface="Wingdings" panose="05000000000000000000" pitchFamily="2" charset="2"/>
              <a:buChar char="§"/>
            </a:pPr>
            <a:r>
              <a:rPr lang="nl-NL" dirty="0"/>
              <a:t> Aannames:</a:t>
            </a:r>
          </a:p>
          <a:p>
            <a:pPr lvl="1">
              <a:buFont typeface="Courier New" panose="02070309020205020404" pitchFamily="49" charset="0"/>
              <a:buChar char="o"/>
            </a:pPr>
            <a:r>
              <a:rPr lang="nl-NL" dirty="0"/>
              <a:t>Het </a:t>
            </a:r>
            <a:r>
              <a:rPr lang="nl-NL" dirty="0" err="1"/>
              <a:t>grid</a:t>
            </a:r>
            <a:r>
              <a:rPr lang="nl-NL" dirty="0"/>
              <a:t> is vierkant.</a:t>
            </a:r>
          </a:p>
          <a:p>
            <a:pPr lvl="1">
              <a:buFont typeface="Courier New" panose="02070309020205020404" pitchFamily="49" charset="0"/>
              <a:buChar char="o"/>
            </a:pPr>
            <a:r>
              <a:rPr lang="nl-NL" dirty="0"/>
              <a:t>De auto’s kunnen over elkaar heenrijden. </a:t>
            </a:r>
          </a:p>
          <a:p>
            <a:pPr marL="0" indent="0">
              <a:buNone/>
            </a:pPr>
            <a:endParaRPr lang="nl-NL" dirty="0"/>
          </a:p>
          <a:p>
            <a:pPr marL="0" indent="0">
              <a:buNone/>
            </a:pPr>
            <a:endParaRPr lang="nl-NL" dirty="0"/>
          </a:p>
        </p:txBody>
      </p:sp>
      <p:pic>
        <p:nvPicPr>
          <p:cNvPr id="6" name="Afbeelding 5">
            <a:extLst>
              <a:ext uri="{FF2B5EF4-FFF2-40B4-BE49-F238E27FC236}">
                <a16:creationId xmlns:a16="http://schemas.microsoft.com/office/drawing/2014/main" id="{8E9CCED2-8DD4-DF11-FDF7-3AF4F88D7839}"/>
              </a:ext>
            </a:extLst>
          </p:cNvPr>
          <p:cNvPicPr>
            <a:picLocks noChangeAspect="1"/>
          </p:cNvPicPr>
          <p:nvPr/>
        </p:nvPicPr>
        <p:blipFill>
          <a:blip r:embed="rId2"/>
          <a:stretch>
            <a:fillRect/>
          </a:stretch>
        </p:blipFill>
        <p:spPr>
          <a:xfrm>
            <a:off x="6780111" y="801801"/>
            <a:ext cx="4995049" cy="5528708"/>
          </a:xfrm>
          <a:prstGeom prst="rect">
            <a:avLst/>
          </a:prstGeom>
        </p:spPr>
      </p:pic>
    </p:spTree>
    <p:extLst>
      <p:ext uri="{BB962C8B-B14F-4D97-AF65-F5344CB8AC3E}">
        <p14:creationId xmlns:p14="http://schemas.microsoft.com/office/powerpoint/2010/main" val="1425087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D5F5D6C-13E3-2A69-3FC2-0A1A7C68476E}"/>
              </a:ext>
            </a:extLst>
          </p:cNvPr>
          <p:cNvSpPr>
            <a:spLocks noGrp="1"/>
          </p:cNvSpPr>
          <p:nvPr>
            <p:ph type="title"/>
          </p:nvPr>
        </p:nvSpPr>
        <p:spPr/>
        <p:txBody>
          <a:bodyPr/>
          <a:lstStyle/>
          <a:p>
            <a:r>
              <a:rPr lang="en-GB" dirty="0"/>
              <a:t>State space</a:t>
            </a:r>
            <a:endParaRPr lang="nl-NL" dirty="0"/>
          </a:p>
        </p:txBody>
      </p:sp>
      <p:pic>
        <p:nvPicPr>
          <p:cNvPr id="12" name="Tijdelijke aanduiding voor inhoud 11">
            <a:extLst>
              <a:ext uri="{FF2B5EF4-FFF2-40B4-BE49-F238E27FC236}">
                <a16:creationId xmlns:a16="http://schemas.microsoft.com/office/drawing/2014/main" id="{E9A1EC85-B64C-9FF1-A7F6-1E741AD5A97F}"/>
              </a:ext>
            </a:extLst>
          </p:cNvPr>
          <p:cNvPicPr>
            <a:picLocks noGrp="1" noChangeAspect="1"/>
          </p:cNvPicPr>
          <p:nvPr>
            <p:ph idx="1"/>
          </p:nvPr>
        </p:nvPicPr>
        <p:blipFill>
          <a:blip r:embed="rId2"/>
          <a:stretch>
            <a:fillRect/>
          </a:stretch>
        </p:blipFill>
        <p:spPr>
          <a:xfrm>
            <a:off x="1101787" y="4211030"/>
            <a:ext cx="4922579" cy="1782771"/>
          </a:xfrm>
        </p:spPr>
      </p:pic>
      <p:pic>
        <p:nvPicPr>
          <p:cNvPr id="5" name="Afbeelding 4">
            <a:extLst>
              <a:ext uri="{FF2B5EF4-FFF2-40B4-BE49-F238E27FC236}">
                <a16:creationId xmlns:a16="http://schemas.microsoft.com/office/drawing/2014/main" id="{4CE995E5-FF8F-DFAB-3CCE-1D3A5A518864}"/>
              </a:ext>
            </a:extLst>
          </p:cNvPr>
          <p:cNvPicPr>
            <a:picLocks noChangeAspect="1"/>
          </p:cNvPicPr>
          <p:nvPr/>
        </p:nvPicPr>
        <p:blipFill>
          <a:blip r:embed="rId3"/>
          <a:stretch>
            <a:fillRect/>
          </a:stretch>
        </p:blipFill>
        <p:spPr>
          <a:xfrm>
            <a:off x="6780111" y="801801"/>
            <a:ext cx="4995049" cy="5528708"/>
          </a:xfrm>
          <a:prstGeom prst="rect">
            <a:avLst/>
          </a:prstGeom>
        </p:spPr>
      </p:pic>
      <p:sp>
        <p:nvSpPr>
          <p:cNvPr id="7" name="Rechteraccolade 6">
            <a:extLst>
              <a:ext uri="{FF2B5EF4-FFF2-40B4-BE49-F238E27FC236}">
                <a16:creationId xmlns:a16="http://schemas.microsoft.com/office/drawing/2014/main" id="{89630D27-6C19-203D-C12D-838B086E4F49}"/>
              </a:ext>
            </a:extLst>
          </p:cNvPr>
          <p:cNvSpPr/>
          <p:nvPr/>
        </p:nvSpPr>
        <p:spPr>
          <a:xfrm rot="10800000">
            <a:off x="9528706" y="1463111"/>
            <a:ext cx="602235" cy="3890019"/>
          </a:xfrm>
          <a:prstGeom prst="rightBrace">
            <a:avLst>
              <a:gd name="adj1" fmla="val 8333"/>
              <a:gd name="adj2" fmla="val 81210"/>
            </a:avLst>
          </a:prstGeom>
          <a:ln w="762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NL"/>
          </a:p>
        </p:txBody>
      </p:sp>
      <p:sp>
        <p:nvSpPr>
          <p:cNvPr id="8" name="Tekstvak 7">
            <a:extLst>
              <a:ext uri="{FF2B5EF4-FFF2-40B4-BE49-F238E27FC236}">
                <a16:creationId xmlns:a16="http://schemas.microsoft.com/office/drawing/2014/main" id="{601AAF97-4FDD-5C9D-FCA2-70EC6672C539}"/>
              </a:ext>
            </a:extLst>
          </p:cNvPr>
          <p:cNvSpPr txBox="1"/>
          <p:nvPr/>
        </p:nvSpPr>
        <p:spPr>
          <a:xfrm>
            <a:off x="8946764" y="1685779"/>
            <a:ext cx="535724" cy="923330"/>
          </a:xfrm>
          <a:prstGeom prst="rect">
            <a:avLst/>
          </a:prstGeom>
          <a:noFill/>
        </p:spPr>
        <p:txBody>
          <a:bodyPr wrap="none" rtlCol="0">
            <a:spAutoFit/>
          </a:bodyPr>
          <a:lstStyle/>
          <a:p>
            <a:r>
              <a:rPr lang="en-GB" sz="5400" dirty="0">
                <a:solidFill>
                  <a:srgbClr val="FF0000"/>
                </a:solidFill>
              </a:rPr>
              <a:t>6</a:t>
            </a:r>
            <a:endParaRPr lang="nl-NL" sz="5400" dirty="0">
              <a:solidFill>
                <a:srgbClr val="FF0000"/>
              </a:solidFill>
            </a:endParaRPr>
          </a:p>
        </p:txBody>
      </p:sp>
      <p:sp>
        <p:nvSpPr>
          <p:cNvPr id="10" name="Rechteraccolade 9">
            <a:extLst>
              <a:ext uri="{FF2B5EF4-FFF2-40B4-BE49-F238E27FC236}">
                <a16:creationId xmlns:a16="http://schemas.microsoft.com/office/drawing/2014/main" id="{B0108B69-89DE-210A-4C82-3DB47B6DD364}"/>
              </a:ext>
            </a:extLst>
          </p:cNvPr>
          <p:cNvSpPr/>
          <p:nvPr/>
        </p:nvSpPr>
        <p:spPr>
          <a:xfrm>
            <a:off x="10504798" y="4092606"/>
            <a:ext cx="602235" cy="1260524"/>
          </a:xfrm>
          <a:prstGeom prst="rightBrace">
            <a:avLst>
              <a:gd name="adj1" fmla="val 12540"/>
              <a:gd name="adj2" fmla="val 81210"/>
            </a:avLst>
          </a:prstGeom>
          <a:ln w="762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NL"/>
          </a:p>
        </p:txBody>
      </p:sp>
      <p:sp>
        <p:nvSpPr>
          <p:cNvPr id="11" name="Tekstvak 10">
            <a:extLst>
              <a:ext uri="{FF2B5EF4-FFF2-40B4-BE49-F238E27FC236}">
                <a16:creationId xmlns:a16="http://schemas.microsoft.com/office/drawing/2014/main" id="{2E3E10F2-F3E2-2A1F-3E40-E6E6C526CFC3}"/>
              </a:ext>
            </a:extLst>
          </p:cNvPr>
          <p:cNvSpPr txBox="1"/>
          <p:nvPr/>
        </p:nvSpPr>
        <p:spPr>
          <a:xfrm>
            <a:off x="11117055" y="4640750"/>
            <a:ext cx="514617" cy="923330"/>
          </a:xfrm>
          <a:prstGeom prst="rect">
            <a:avLst/>
          </a:prstGeom>
          <a:noFill/>
        </p:spPr>
        <p:txBody>
          <a:bodyPr wrap="square" rtlCol="0">
            <a:spAutoFit/>
          </a:bodyPr>
          <a:lstStyle/>
          <a:p>
            <a:r>
              <a:rPr lang="en-GB" sz="5400" dirty="0">
                <a:solidFill>
                  <a:srgbClr val="FF0000"/>
                </a:solidFill>
              </a:rPr>
              <a:t>2</a:t>
            </a:r>
            <a:endParaRPr lang="nl-NL" sz="5400" dirty="0">
              <a:solidFill>
                <a:srgbClr val="FF0000"/>
              </a:solidFill>
            </a:endParaRPr>
          </a:p>
        </p:txBody>
      </p:sp>
      <p:sp>
        <p:nvSpPr>
          <p:cNvPr id="14" name="Tekstvak 13">
            <a:extLst>
              <a:ext uri="{FF2B5EF4-FFF2-40B4-BE49-F238E27FC236}">
                <a16:creationId xmlns:a16="http://schemas.microsoft.com/office/drawing/2014/main" id="{56C21A87-EF10-D46C-E288-A5C07DF59C14}"/>
              </a:ext>
            </a:extLst>
          </p:cNvPr>
          <p:cNvSpPr txBox="1"/>
          <p:nvPr/>
        </p:nvSpPr>
        <p:spPr>
          <a:xfrm>
            <a:off x="10075110" y="4159512"/>
            <a:ext cx="352933" cy="523220"/>
          </a:xfrm>
          <a:prstGeom prst="rect">
            <a:avLst/>
          </a:prstGeom>
          <a:noFill/>
        </p:spPr>
        <p:txBody>
          <a:bodyPr wrap="square" rtlCol="0">
            <a:spAutoFit/>
          </a:bodyPr>
          <a:lstStyle/>
          <a:p>
            <a:r>
              <a:rPr lang="en-GB" sz="2800" dirty="0">
                <a:solidFill>
                  <a:schemeClr val="bg1"/>
                </a:solidFill>
              </a:rPr>
              <a:t>1</a:t>
            </a:r>
            <a:endParaRPr lang="nl-NL" sz="2800" dirty="0">
              <a:solidFill>
                <a:schemeClr val="bg1"/>
              </a:solidFill>
            </a:endParaRPr>
          </a:p>
        </p:txBody>
      </p:sp>
      <p:sp>
        <p:nvSpPr>
          <p:cNvPr id="15" name="Tekstvak 14">
            <a:extLst>
              <a:ext uri="{FF2B5EF4-FFF2-40B4-BE49-F238E27FC236}">
                <a16:creationId xmlns:a16="http://schemas.microsoft.com/office/drawing/2014/main" id="{86CC969D-9DA8-E366-A3E9-0E3C72BC6075}"/>
              </a:ext>
            </a:extLst>
          </p:cNvPr>
          <p:cNvSpPr txBox="1"/>
          <p:nvPr/>
        </p:nvSpPr>
        <p:spPr>
          <a:xfrm>
            <a:off x="10103026" y="3517690"/>
            <a:ext cx="352933" cy="523220"/>
          </a:xfrm>
          <a:prstGeom prst="rect">
            <a:avLst/>
          </a:prstGeom>
          <a:noFill/>
        </p:spPr>
        <p:txBody>
          <a:bodyPr wrap="square" rtlCol="0">
            <a:spAutoFit/>
          </a:bodyPr>
          <a:lstStyle/>
          <a:p>
            <a:r>
              <a:rPr lang="en-GB" sz="2800" dirty="0">
                <a:solidFill>
                  <a:schemeClr val="bg1"/>
                </a:solidFill>
              </a:rPr>
              <a:t>2</a:t>
            </a:r>
            <a:endParaRPr lang="nl-NL" sz="2800" dirty="0">
              <a:solidFill>
                <a:schemeClr val="bg1"/>
              </a:solidFill>
            </a:endParaRPr>
          </a:p>
        </p:txBody>
      </p:sp>
      <p:sp>
        <p:nvSpPr>
          <p:cNvPr id="16" name="Tekstvak 15">
            <a:extLst>
              <a:ext uri="{FF2B5EF4-FFF2-40B4-BE49-F238E27FC236}">
                <a16:creationId xmlns:a16="http://schemas.microsoft.com/office/drawing/2014/main" id="{8F5B7A5A-EBE3-36F1-14D0-C85E332B5816}"/>
              </a:ext>
            </a:extLst>
          </p:cNvPr>
          <p:cNvSpPr txBox="1"/>
          <p:nvPr/>
        </p:nvSpPr>
        <p:spPr>
          <a:xfrm>
            <a:off x="10103024" y="2846281"/>
            <a:ext cx="352933" cy="523220"/>
          </a:xfrm>
          <a:prstGeom prst="rect">
            <a:avLst/>
          </a:prstGeom>
          <a:noFill/>
        </p:spPr>
        <p:txBody>
          <a:bodyPr wrap="square" rtlCol="0">
            <a:spAutoFit/>
          </a:bodyPr>
          <a:lstStyle/>
          <a:p>
            <a:r>
              <a:rPr lang="en-GB" sz="2800" dirty="0">
                <a:solidFill>
                  <a:schemeClr val="bg1"/>
                </a:solidFill>
              </a:rPr>
              <a:t>3</a:t>
            </a:r>
            <a:endParaRPr lang="nl-NL" sz="2800" dirty="0">
              <a:solidFill>
                <a:schemeClr val="bg1"/>
              </a:solidFill>
            </a:endParaRPr>
          </a:p>
        </p:txBody>
      </p:sp>
      <p:sp>
        <p:nvSpPr>
          <p:cNvPr id="17" name="Tekstvak 16">
            <a:extLst>
              <a:ext uri="{FF2B5EF4-FFF2-40B4-BE49-F238E27FC236}">
                <a16:creationId xmlns:a16="http://schemas.microsoft.com/office/drawing/2014/main" id="{165CB774-9A00-70B9-5E07-4A56B8CD4275}"/>
              </a:ext>
            </a:extLst>
          </p:cNvPr>
          <p:cNvSpPr txBox="1"/>
          <p:nvPr/>
        </p:nvSpPr>
        <p:spPr>
          <a:xfrm>
            <a:off x="10103025" y="2184972"/>
            <a:ext cx="352933" cy="523220"/>
          </a:xfrm>
          <a:prstGeom prst="rect">
            <a:avLst/>
          </a:prstGeom>
          <a:noFill/>
        </p:spPr>
        <p:txBody>
          <a:bodyPr wrap="square" rtlCol="0">
            <a:spAutoFit/>
          </a:bodyPr>
          <a:lstStyle/>
          <a:p>
            <a:r>
              <a:rPr lang="en-GB" sz="2800" dirty="0">
                <a:solidFill>
                  <a:schemeClr val="bg1"/>
                </a:solidFill>
              </a:rPr>
              <a:t>4</a:t>
            </a:r>
            <a:endParaRPr lang="nl-NL" sz="2800" dirty="0">
              <a:solidFill>
                <a:schemeClr val="bg1"/>
              </a:solidFill>
            </a:endParaRPr>
          </a:p>
        </p:txBody>
      </p:sp>
      <p:sp>
        <p:nvSpPr>
          <p:cNvPr id="18" name="Tekstvak 17">
            <a:extLst>
              <a:ext uri="{FF2B5EF4-FFF2-40B4-BE49-F238E27FC236}">
                <a16:creationId xmlns:a16="http://schemas.microsoft.com/office/drawing/2014/main" id="{5BC180DA-59D9-E93D-22F6-DB8E590FD7A2}"/>
              </a:ext>
            </a:extLst>
          </p:cNvPr>
          <p:cNvSpPr txBox="1"/>
          <p:nvPr/>
        </p:nvSpPr>
        <p:spPr>
          <a:xfrm>
            <a:off x="10113911" y="1543150"/>
            <a:ext cx="352933" cy="523220"/>
          </a:xfrm>
          <a:prstGeom prst="rect">
            <a:avLst/>
          </a:prstGeom>
          <a:noFill/>
        </p:spPr>
        <p:txBody>
          <a:bodyPr wrap="square" rtlCol="0">
            <a:spAutoFit/>
          </a:bodyPr>
          <a:lstStyle/>
          <a:p>
            <a:r>
              <a:rPr lang="en-GB" sz="2800" dirty="0">
                <a:solidFill>
                  <a:schemeClr val="bg1"/>
                </a:solidFill>
              </a:rPr>
              <a:t>5</a:t>
            </a:r>
            <a:endParaRPr lang="nl-NL" sz="2800" dirty="0">
              <a:solidFill>
                <a:schemeClr val="bg1"/>
              </a:solidFill>
            </a:endParaRPr>
          </a:p>
        </p:txBody>
      </p:sp>
      <p:pic>
        <p:nvPicPr>
          <p:cNvPr id="6" name="Afbeelding 5">
            <a:extLst>
              <a:ext uri="{FF2B5EF4-FFF2-40B4-BE49-F238E27FC236}">
                <a16:creationId xmlns:a16="http://schemas.microsoft.com/office/drawing/2014/main" id="{3950963B-B6EA-72D5-FCE6-EC522B93FB96}"/>
              </a:ext>
            </a:extLst>
          </p:cNvPr>
          <p:cNvPicPr>
            <a:picLocks noChangeAspect="1"/>
          </p:cNvPicPr>
          <p:nvPr/>
        </p:nvPicPr>
        <p:blipFill>
          <a:blip r:embed="rId4"/>
          <a:stretch>
            <a:fillRect/>
          </a:stretch>
        </p:blipFill>
        <p:spPr>
          <a:xfrm>
            <a:off x="967717" y="2135176"/>
            <a:ext cx="5339169" cy="1430979"/>
          </a:xfrm>
          <a:prstGeom prst="rect">
            <a:avLst/>
          </a:prstGeom>
        </p:spPr>
      </p:pic>
    </p:spTree>
    <p:extLst>
      <p:ext uri="{BB962C8B-B14F-4D97-AF65-F5344CB8AC3E}">
        <p14:creationId xmlns:p14="http://schemas.microsoft.com/office/powerpoint/2010/main" val="2590365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animBg="1"/>
      <p:bldP spid="11" grpId="0"/>
      <p:bldP spid="14" grpId="0"/>
      <p:bldP spid="15" grpId="0"/>
      <p:bldP spid="16" grpId="0"/>
      <p:bldP spid="17" grpId="0"/>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1FF8DC11-79C6-29CE-64DC-95BDE08A417A}"/>
              </a:ext>
            </a:extLst>
          </p:cNvPr>
          <p:cNvSpPr>
            <a:spLocks noGrp="1"/>
          </p:cNvSpPr>
          <p:nvPr>
            <p:ph type="title"/>
          </p:nvPr>
        </p:nvSpPr>
        <p:spPr/>
        <p:txBody>
          <a:bodyPr/>
          <a:lstStyle/>
          <a:p>
            <a:endParaRPr lang="nl-NL" dirty="0"/>
          </a:p>
        </p:txBody>
      </p:sp>
      <p:sp>
        <p:nvSpPr>
          <p:cNvPr id="20" name="Titel 1">
            <a:extLst>
              <a:ext uri="{FF2B5EF4-FFF2-40B4-BE49-F238E27FC236}">
                <a16:creationId xmlns:a16="http://schemas.microsoft.com/office/drawing/2014/main" id="{35910FBC-09D5-7939-10DC-52BEC68794FA}"/>
              </a:ext>
            </a:extLst>
          </p:cNvPr>
          <p:cNvSpPr txBox="1">
            <a:spLocks/>
          </p:cNvSpPr>
          <p:nvPr/>
        </p:nvSpPr>
        <p:spPr>
          <a:xfrm>
            <a:off x="1097280" y="286603"/>
            <a:ext cx="10058400" cy="1450757"/>
          </a:xfrm>
          <a:prstGeom prst="rect">
            <a:avLst/>
          </a:prstGeom>
        </p:spPr>
        <p:txBody>
          <a:bodyPr vert="horz" lIns="91440" tIns="45720" rIns="91440" bIns="45720" rtlCol="0" anchor="b">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a:t>State space</a:t>
            </a:r>
            <a:endParaRPr lang="nl-NL" dirty="0"/>
          </a:p>
        </p:txBody>
      </p:sp>
      <p:pic>
        <p:nvPicPr>
          <p:cNvPr id="21" name="Tijdelijke aanduiding voor inhoud 11">
            <a:extLst>
              <a:ext uri="{FF2B5EF4-FFF2-40B4-BE49-F238E27FC236}">
                <a16:creationId xmlns:a16="http://schemas.microsoft.com/office/drawing/2014/main" id="{8F79981D-3EA4-EB57-23CD-DE36E676199A}"/>
              </a:ext>
            </a:extLst>
          </p:cNvPr>
          <p:cNvPicPr>
            <a:picLocks noGrp="1" noChangeAspect="1"/>
          </p:cNvPicPr>
          <p:nvPr>
            <p:ph idx="1"/>
          </p:nvPr>
        </p:nvPicPr>
        <p:blipFill>
          <a:blip r:embed="rId2"/>
          <a:stretch>
            <a:fillRect/>
          </a:stretch>
        </p:blipFill>
        <p:spPr>
          <a:xfrm>
            <a:off x="1101787" y="4211030"/>
            <a:ext cx="4922579" cy="1782771"/>
          </a:xfrm>
        </p:spPr>
      </p:pic>
      <p:pic>
        <p:nvPicPr>
          <p:cNvPr id="22" name="Afbeelding 21">
            <a:extLst>
              <a:ext uri="{FF2B5EF4-FFF2-40B4-BE49-F238E27FC236}">
                <a16:creationId xmlns:a16="http://schemas.microsoft.com/office/drawing/2014/main" id="{A77C970F-72FE-B337-217C-C931D6BB061F}"/>
              </a:ext>
            </a:extLst>
          </p:cNvPr>
          <p:cNvPicPr>
            <a:picLocks noChangeAspect="1"/>
          </p:cNvPicPr>
          <p:nvPr/>
        </p:nvPicPr>
        <p:blipFill>
          <a:blip r:embed="rId3"/>
          <a:stretch>
            <a:fillRect/>
          </a:stretch>
        </p:blipFill>
        <p:spPr>
          <a:xfrm>
            <a:off x="6780111" y="801801"/>
            <a:ext cx="4995049" cy="5528708"/>
          </a:xfrm>
          <a:prstGeom prst="rect">
            <a:avLst/>
          </a:prstGeom>
        </p:spPr>
      </p:pic>
      <p:sp>
        <p:nvSpPr>
          <p:cNvPr id="23" name="Rechteraccolade 22">
            <a:extLst>
              <a:ext uri="{FF2B5EF4-FFF2-40B4-BE49-F238E27FC236}">
                <a16:creationId xmlns:a16="http://schemas.microsoft.com/office/drawing/2014/main" id="{3E6C7AF8-397F-B428-22FD-F0EB4531C08F}"/>
              </a:ext>
            </a:extLst>
          </p:cNvPr>
          <p:cNvSpPr/>
          <p:nvPr/>
        </p:nvSpPr>
        <p:spPr>
          <a:xfrm rot="10800000">
            <a:off x="9528706" y="1463111"/>
            <a:ext cx="602235" cy="3890019"/>
          </a:xfrm>
          <a:prstGeom prst="rightBrace">
            <a:avLst>
              <a:gd name="adj1" fmla="val 8333"/>
              <a:gd name="adj2" fmla="val 81210"/>
            </a:avLst>
          </a:prstGeom>
          <a:ln w="762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NL"/>
          </a:p>
        </p:txBody>
      </p:sp>
      <p:sp>
        <p:nvSpPr>
          <p:cNvPr id="24" name="Tekstvak 23">
            <a:extLst>
              <a:ext uri="{FF2B5EF4-FFF2-40B4-BE49-F238E27FC236}">
                <a16:creationId xmlns:a16="http://schemas.microsoft.com/office/drawing/2014/main" id="{EFE87A22-DBCC-162A-31B7-35A2C05E17B3}"/>
              </a:ext>
            </a:extLst>
          </p:cNvPr>
          <p:cNvSpPr txBox="1"/>
          <p:nvPr/>
        </p:nvSpPr>
        <p:spPr>
          <a:xfrm>
            <a:off x="8946764" y="1685779"/>
            <a:ext cx="535724" cy="923330"/>
          </a:xfrm>
          <a:prstGeom prst="rect">
            <a:avLst/>
          </a:prstGeom>
          <a:noFill/>
        </p:spPr>
        <p:txBody>
          <a:bodyPr wrap="none" rtlCol="0">
            <a:spAutoFit/>
          </a:bodyPr>
          <a:lstStyle/>
          <a:p>
            <a:r>
              <a:rPr lang="en-GB" sz="5400" dirty="0">
                <a:solidFill>
                  <a:srgbClr val="FF0000"/>
                </a:solidFill>
              </a:rPr>
              <a:t>6</a:t>
            </a:r>
            <a:endParaRPr lang="nl-NL" sz="5400" dirty="0">
              <a:solidFill>
                <a:srgbClr val="FF0000"/>
              </a:solidFill>
            </a:endParaRPr>
          </a:p>
        </p:txBody>
      </p:sp>
      <p:sp>
        <p:nvSpPr>
          <p:cNvPr id="25" name="Rechteraccolade 24">
            <a:extLst>
              <a:ext uri="{FF2B5EF4-FFF2-40B4-BE49-F238E27FC236}">
                <a16:creationId xmlns:a16="http://schemas.microsoft.com/office/drawing/2014/main" id="{436D41FB-B28F-330F-CC06-FC1F04DE92A3}"/>
              </a:ext>
            </a:extLst>
          </p:cNvPr>
          <p:cNvSpPr/>
          <p:nvPr/>
        </p:nvSpPr>
        <p:spPr>
          <a:xfrm>
            <a:off x="11099364" y="3459057"/>
            <a:ext cx="602235" cy="1924130"/>
          </a:xfrm>
          <a:prstGeom prst="rightBrace">
            <a:avLst>
              <a:gd name="adj1" fmla="val 12540"/>
              <a:gd name="adj2" fmla="val 81210"/>
            </a:avLst>
          </a:prstGeom>
          <a:ln w="762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NL"/>
          </a:p>
        </p:txBody>
      </p:sp>
      <p:sp>
        <p:nvSpPr>
          <p:cNvPr id="26" name="Tekstvak 25">
            <a:extLst>
              <a:ext uri="{FF2B5EF4-FFF2-40B4-BE49-F238E27FC236}">
                <a16:creationId xmlns:a16="http://schemas.microsoft.com/office/drawing/2014/main" id="{80359F74-F443-2593-CC81-A23EB72A3EDA}"/>
              </a:ext>
            </a:extLst>
          </p:cNvPr>
          <p:cNvSpPr txBox="1"/>
          <p:nvPr/>
        </p:nvSpPr>
        <p:spPr>
          <a:xfrm>
            <a:off x="11701599" y="4565025"/>
            <a:ext cx="514617" cy="923330"/>
          </a:xfrm>
          <a:prstGeom prst="rect">
            <a:avLst/>
          </a:prstGeom>
          <a:noFill/>
        </p:spPr>
        <p:txBody>
          <a:bodyPr wrap="square" rtlCol="0">
            <a:spAutoFit/>
          </a:bodyPr>
          <a:lstStyle/>
          <a:p>
            <a:r>
              <a:rPr lang="en-GB" sz="5400" dirty="0">
                <a:solidFill>
                  <a:srgbClr val="FF0000"/>
                </a:solidFill>
              </a:rPr>
              <a:t>3</a:t>
            </a:r>
            <a:endParaRPr lang="nl-NL" sz="5400" dirty="0">
              <a:solidFill>
                <a:srgbClr val="FF0000"/>
              </a:solidFill>
            </a:endParaRPr>
          </a:p>
        </p:txBody>
      </p:sp>
      <p:sp>
        <p:nvSpPr>
          <p:cNvPr id="27" name="Tekstvak 26">
            <a:extLst>
              <a:ext uri="{FF2B5EF4-FFF2-40B4-BE49-F238E27FC236}">
                <a16:creationId xmlns:a16="http://schemas.microsoft.com/office/drawing/2014/main" id="{571655E5-AB2B-BDBE-1BD1-05B3379949AC}"/>
              </a:ext>
            </a:extLst>
          </p:cNvPr>
          <p:cNvSpPr txBox="1"/>
          <p:nvPr/>
        </p:nvSpPr>
        <p:spPr>
          <a:xfrm>
            <a:off x="10756442" y="3459057"/>
            <a:ext cx="352933" cy="523220"/>
          </a:xfrm>
          <a:prstGeom prst="rect">
            <a:avLst/>
          </a:prstGeom>
          <a:noFill/>
        </p:spPr>
        <p:txBody>
          <a:bodyPr wrap="square" rtlCol="0">
            <a:spAutoFit/>
          </a:bodyPr>
          <a:lstStyle/>
          <a:p>
            <a:r>
              <a:rPr lang="en-GB" sz="2800" dirty="0">
                <a:solidFill>
                  <a:schemeClr val="bg1"/>
                </a:solidFill>
              </a:rPr>
              <a:t>1</a:t>
            </a:r>
            <a:endParaRPr lang="nl-NL" sz="2800" dirty="0">
              <a:solidFill>
                <a:schemeClr val="bg1"/>
              </a:solidFill>
            </a:endParaRPr>
          </a:p>
        </p:txBody>
      </p:sp>
      <p:sp>
        <p:nvSpPr>
          <p:cNvPr id="28" name="Tekstvak 27">
            <a:extLst>
              <a:ext uri="{FF2B5EF4-FFF2-40B4-BE49-F238E27FC236}">
                <a16:creationId xmlns:a16="http://schemas.microsoft.com/office/drawing/2014/main" id="{C5F29CF4-8932-182E-20A8-8E60B3AD70D8}"/>
              </a:ext>
            </a:extLst>
          </p:cNvPr>
          <p:cNvSpPr txBox="1"/>
          <p:nvPr/>
        </p:nvSpPr>
        <p:spPr>
          <a:xfrm>
            <a:off x="10762625" y="2846281"/>
            <a:ext cx="352933" cy="523220"/>
          </a:xfrm>
          <a:prstGeom prst="rect">
            <a:avLst/>
          </a:prstGeom>
          <a:noFill/>
        </p:spPr>
        <p:txBody>
          <a:bodyPr wrap="square" rtlCol="0">
            <a:spAutoFit/>
          </a:bodyPr>
          <a:lstStyle/>
          <a:p>
            <a:r>
              <a:rPr lang="en-GB" sz="2800" dirty="0">
                <a:solidFill>
                  <a:schemeClr val="bg1"/>
                </a:solidFill>
              </a:rPr>
              <a:t>2</a:t>
            </a:r>
            <a:endParaRPr lang="nl-NL" sz="2800" dirty="0">
              <a:solidFill>
                <a:schemeClr val="bg1"/>
              </a:solidFill>
            </a:endParaRPr>
          </a:p>
        </p:txBody>
      </p:sp>
      <p:sp>
        <p:nvSpPr>
          <p:cNvPr id="29" name="Tekstvak 28">
            <a:extLst>
              <a:ext uri="{FF2B5EF4-FFF2-40B4-BE49-F238E27FC236}">
                <a16:creationId xmlns:a16="http://schemas.microsoft.com/office/drawing/2014/main" id="{529F187F-5201-B1D1-E8D6-133B05793637}"/>
              </a:ext>
            </a:extLst>
          </p:cNvPr>
          <p:cNvSpPr txBox="1"/>
          <p:nvPr/>
        </p:nvSpPr>
        <p:spPr>
          <a:xfrm>
            <a:off x="10752716" y="2176205"/>
            <a:ext cx="352933" cy="523220"/>
          </a:xfrm>
          <a:prstGeom prst="rect">
            <a:avLst/>
          </a:prstGeom>
          <a:noFill/>
        </p:spPr>
        <p:txBody>
          <a:bodyPr wrap="square" rtlCol="0">
            <a:spAutoFit/>
          </a:bodyPr>
          <a:lstStyle/>
          <a:p>
            <a:r>
              <a:rPr lang="en-GB" sz="2800" dirty="0">
                <a:solidFill>
                  <a:schemeClr val="bg1"/>
                </a:solidFill>
              </a:rPr>
              <a:t>3</a:t>
            </a:r>
            <a:endParaRPr lang="nl-NL" sz="2800" dirty="0">
              <a:solidFill>
                <a:schemeClr val="bg1"/>
              </a:solidFill>
            </a:endParaRPr>
          </a:p>
        </p:txBody>
      </p:sp>
      <p:sp>
        <p:nvSpPr>
          <p:cNvPr id="30" name="Tekstvak 29">
            <a:extLst>
              <a:ext uri="{FF2B5EF4-FFF2-40B4-BE49-F238E27FC236}">
                <a16:creationId xmlns:a16="http://schemas.microsoft.com/office/drawing/2014/main" id="{DC09FF7B-B330-71CB-452C-14B29090CBB3}"/>
              </a:ext>
            </a:extLst>
          </p:cNvPr>
          <p:cNvSpPr txBox="1"/>
          <p:nvPr/>
        </p:nvSpPr>
        <p:spPr>
          <a:xfrm>
            <a:off x="10721183" y="1563429"/>
            <a:ext cx="352933" cy="523220"/>
          </a:xfrm>
          <a:prstGeom prst="rect">
            <a:avLst/>
          </a:prstGeom>
          <a:noFill/>
        </p:spPr>
        <p:txBody>
          <a:bodyPr wrap="square" rtlCol="0">
            <a:spAutoFit/>
          </a:bodyPr>
          <a:lstStyle/>
          <a:p>
            <a:r>
              <a:rPr lang="en-GB" sz="2800" dirty="0">
                <a:solidFill>
                  <a:schemeClr val="bg1"/>
                </a:solidFill>
              </a:rPr>
              <a:t>4</a:t>
            </a:r>
            <a:endParaRPr lang="nl-NL" sz="2800" dirty="0">
              <a:solidFill>
                <a:schemeClr val="bg1"/>
              </a:solidFill>
            </a:endParaRPr>
          </a:p>
        </p:txBody>
      </p:sp>
      <p:pic>
        <p:nvPicPr>
          <p:cNvPr id="32" name="Afbeelding 31">
            <a:extLst>
              <a:ext uri="{FF2B5EF4-FFF2-40B4-BE49-F238E27FC236}">
                <a16:creationId xmlns:a16="http://schemas.microsoft.com/office/drawing/2014/main" id="{18C8626D-B266-168C-9500-4ECF26F0D98F}"/>
              </a:ext>
            </a:extLst>
          </p:cNvPr>
          <p:cNvPicPr>
            <a:picLocks noChangeAspect="1"/>
          </p:cNvPicPr>
          <p:nvPr/>
        </p:nvPicPr>
        <p:blipFill>
          <a:blip r:embed="rId4"/>
          <a:stretch>
            <a:fillRect/>
          </a:stretch>
        </p:blipFill>
        <p:spPr>
          <a:xfrm>
            <a:off x="967717" y="2135176"/>
            <a:ext cx="5339169" cy="1430979"/>
          </a:xfrm>
          <a:prstGeom prst="rect">
            <a:avLst/>
          </a:prstGeom>
        </p:spPr>
      </p:pic>
    </p:spTree>
    <p:extLst>
      <p:ext uri="{BB962C8B-B14F-4D97-AF65-F5344CB8AC3E}">
        <p14:creationId xmlns:p14="http://schemas.microsoft.com/office/powerpoint/2010/main" val="3779376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p:bldP spid="25" grpId="0" animBg="1"/>
      <p:bldP spid="26" grpId="0"/>
      <p:bldP spid="27" grpId="0"/>
      <p:bldP spid="28" grpId="0"/>
      <p:bldP spid="29" grpId="0"/>
      <p:bldP spid="3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D5F5D6C-13E3-2A69-3FC2-0A1A7C68476E}"/>
              </a:ext>
            </a:extLst>
          </p:cNvPr>
          <p:cNvSpPr>
            <a:spLocks noGrp="1"/>
          </p:cNvSpPr>
          <p:nvPr>
            <p:ph type="title"/>
          </p:nvPr>
        </p:nvSpPr>
        <p:spPr/>
        <p:txBody>
          <a:bodyPr/>
          <a:lstStyle/>
          <a:p>
            <a:r>
              <a:rPr lang="en-GB" dirty="0"/>
              <a:t>State space</a:t>
            </a:r>
            <a:endParaRPr lang="nl-NL" dirty="0"/>
          </a:p>
        </p:txBody>
      </p:sp>
      <mc:AlternateContent xmlns:mc="http://schemas.openxmlformats.org/markup-compatibility/2006" xmlns:a14="http://schemas.microsoft.com/office/drawing/2010/main">
        <mc:Choice Requires="a14">
          <p:sp>
            <p:nvSpPr>
              <p:cNvPr id="3" name="Tijdelijke aanduiding voor inhoud 2">
                <a:extLst>
                  <a:ext uri="{FF2B5EF4-FFF2-40B4-BE49-F238E27FC236}">
                    <a16:creationId xmlns:a16="http://schemas.microsoft.com/office/drawing/2014/main" id="{31751D2D-F34C-6634-DC92-13967CB93745}"/>
                  </a:ext>
                </a:extLst>
              </p:cNvPr>
              <p:cNvSpPr>
                <a:spLocks noGrp="1"/>
              </p:cNvSpPr>
              <p:nvPr>
                <p:ph idx="1"/>
              </p:nvPr>
            </p:nvSpPr>
            <p:spPr>
              <a:xfrm>
                <a:off x="1097280" y="3921608"/>
                <a:ext cx="5778743" cy="2398065"/>
              </a:xfrm>
            </p:spPr>
            <p:txBody>
              <a:bodyPr/>
              <a:lstStyle/>
              <a:p>
                <a:pPr marL="0" indent="0">
                  <a:buNone/>
                </a:pPr>
                <a14:m>
                  <m:oMathPara xmlns:m="http://schemas.openxmlformats.org/officeDocument/2006/math">
                    <m:oMathParaPr>
                      <m:jc m:val="centerGroup"/>
                    </m:oMathParaPr>
                    <m:oMath xmlns:m="http://schemas.openxmlformats.org/officeDocument/2006/math">
                      <m:r>
                        <a:rPr lang="nl-NL" b="0" i="1" smtClean="0">
                          <a:solidFill>
                            <a:srgbClr val="FFC000"/>
                          </a:solidFill>
                          <a:latin typeface="Cambria Math" panose="02040503050406030204" pitchFamily="18" charset="0"/>
                        </a:rPr>
                        <m:t>6−2+1−3=2</m:t>
                      </m:r>
                      <m:r>
                        <a:rPr lang="nl-NL" b="0" i="1" smtClean="0">
                          <a:solidFill>
                            <a:srgbClr val="FFC000"/>
                          </a:solidFill>
                          <a:latin typeface="Cambria Math" panose="02040503050406030204" pitchFamily="18" charset="0"/>
                          <a:ea typeface="Cambria Math" panose="02040503050406030204" pitchFamily="18" charset="0"/>
                        </a:rPr>
                        <m:t> </m:t>
                      </m:r>
                    </m:oMath>
                  </m:oMathPara>
                </a14:m>
                <a:endParaRPr lang="nl-NL" b="0" i="1" dirty="0">
                  <a:solidFill>
                    <a:srgbClr val="FFC000"/>
                  </a:solidFill>
                  <a:latin typeface="Cambria Math" panose="02040503050406030204" pitchFamily="18" charset="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nl-NL" b="0" i="1" smtClean="0">
                          <a:solidFill>
                            <a:srgbClr val="CC66FF"/>
                          </a:solidFill>
                          <a:latin typeface="Cambria Math" panose="02040503050406030204" pitchFamily="18" charset="0"/>
                        </a:rPr>
                        <m:t>6−3+1−2=2</m:t>
                      </m:r>
                      <m:r>
                        <a:rPr lang="nl-NL" b="0" i="1" smtClean="0">
                          <a:solidFill>
                            <a:srgbClr val="CC66FF"/>
                          </a:solidFill>
                          <a:latin typeface="Cambria Math" panose="02040503050406030204" pitchFamily="18" charset="0"/>
                          <a:ea typeface="Cambria Math" panose="02040503050406030204" pitchFamily="18" charset="0"/>
                        </a:rPr>
                        <m:t> </m:t>
                      </m:r>
                    </m:oMath>
                  </m:oMathPara>
                </a14:m>
                <a:endParaRPr lang="nl-NL" b="0" i="1" dirty="0">
                  <a:solidFill>
                    <a:srgbClr val="CC66FF"/>
                  </a:solidFill>
                  <a:latin typeface="Cambria Math" panose="02040503050406030204" pitchFamily="18" charset="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nl-NL" b="0" i="1" smtClean="0">
                          <a:solidFill>
                            <a:srgbClr val="FF0000"/>
                          </a:solidFill>
                          <a:latin typeface="Cambria Math" panose="02040503050406030204" pitchFamily="18" charset="0"/>
                        </a:rPr>
                        <m:t>6−2+1=5</m:t>
                      </m:r>
                      <m:r>
                        <a:rPr lang="nl-NL" b="0" i="1" smtClean="0">
                          <a:solidFill>
                            <a:srgbClr val="FF0000"/>
                          </a:solidFill>
                          <a:latin typeface="Cambria Math" panose="02040503050406030204" pitchFamily="18" charset="0"/>
                          <a:ea typeface="Cambria Math" panose="02040503050406030204" pitchFamily="18" charset="0"/>
                        </a:rPr>
                        <m:t> </m:t>
                      </m:r>
                    </m:oMath>
                  </m:oMathPara>
                </a14:m>
                <a:endParaRPr lang="nl-NL" b="0" i="1" dirty="0">
                  <a:solidFill>
                    <a:srgbClr val="FF0000"/>
                  </a:solidFill>
                  <a:latin typeface="Cambria Math" panose="02040503050406030204" pitchFamily="18" charset="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nl-NL" i="1">
                          <a:solidFill>
                            <a:srgbClr val="00FF99"/>
                          </a:solidFill>
                          <a:latin typeface="Cambria Math" panose="02040503050406030204" pitchFamily="18" charset="0"/>
                        </a:rPr>
                        <m:t>6−3+1=4</m:t>
                      </m:r>
                      <m:r>
                        <a:rPr lang="nl-NL" i="1">
                          <a:solidFill>
                            <a:schemeClr val="tx1"/>
                          </a:solidFill>
                          <a:latin typeface="Cambria Math" panose="02040503050406030204" pitchFamily="18" charset="0"/>
                          <a:ea typeface="Cambria Math" panose="02040503050406030204" pitchFamily="18" charset="0"/>
                        </a:rPr>
                        <m:t> </m:t>
                      </m:r>
                    </m:oMath>
                  </m:oMathPara>
                </a14:m>
                <a:endParaRPr lang="nl-NL" i="1" dirty="0">
                  <a:solidFill>
                    <a:schemeClr val="tx1"/>
                  </a:solidFill>
                  <a:latin typeface="Cambria Math" panose="02040503050406030204" pitchFamily="18" charset="0"/>
                  <a:ea typeface="Cambria Math" panose="02040503050406030204" pitchFamily="18" charset="0"/>
                </a:endParaRPr>
              </a:p>
              <a:p>
                <a:pPr marL="0" indent="0">
                  <a:buNone/>
                </a:pPr>
                <a:endParaRPr lang="nl-NL" i="1" dirty="0">
                  <a:solidFill>
                    <a:schemeClr val="tx1"/>
                  </a:solidFill>
                  <a:latin typeface="Cambria Math" panose="02040503050406030204" pitchFamily="18" charset="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p>
                        <m:sSupPr>
                          <m:ctrlPr>
                            <a:rPr lang="nl-NL" b="0" i="1" smtClean="0">
                              <a:solidFill>
                                <a:schemeClr val="tx1"/>
                              </a:solidFill>
                              <a:latin typeface="Cambria Math" panose="02040503050406030204" pitchFamily="18" charset="0"/>
                            </a:rPr>
                          </m:ctrlPr>
                        </m:sSupPr>
                        <m:e>
                          <m:r>
                            <a:rPr lang="nl-NL" b="0" i="1" smtClean="0">
                              <a:solidFill>
                                <a:schemeClr val="tx1"/>
                              </a:solidFill>
                              <a:latin typeface="Cambria Math" panose="02040503050406030204" pitchFamily="18" charset="0"/>
                            </a:rPr>
                            <m:t>𝑆𝑡𝑎𝑡𝑒</m:t>
                          </m:r>
                          <m:r>
                            <a:rPr lang="nl-NL" b="0" i="1" smtClean="0">
                              <a:solidFill>
                                <a:schemeClr val="tx1"/>
                              </a:solidFill>
                              <a:latin typeface="Cambria Math" panose="02040503050406030204" pitchFamily="18" charset="0"/>
                            </a:rPr>
                            <m:t> </m:t>
                          </m:r>
                          <m:r>
                            <a:rPr lang="nl-NL" b="0" i="1" smtClean="0">
                              <a:solidFill>
                                <a:schemeClr val="tx1"/>
                              </a:solidFill>
                              <a:latin typeface="Cambria Math" panose="02040503050406030204" pitchFamily="18" charset="0"/>
                            </a:rPr>
                            <m:t>𝑠𝑝𝑎𝑐𝑒</m:t>
                          </m:r>
                          <m:r>
                            <a:rPr lang="nl-NL" b="0" i="1" smtClean="0">
                              <a:solidFill>
                                <a:schemeClr val="tx1"/>
                              </a:solidFill>
                              <a:latin typeface="Cambria Math" panose="02040503050406030204" pitchFamily="18" charset="0"/>
                            </a:rPr>
                            <m:t>=2</m:t>
                          </m:r>
                        </m:e>
                        <m:sup>
                          <m:r>
                            <a:rPr lang="nl-NL" b="0" i="1" smtClean="0">
                              <a:solidFill>
                                <a:schemeClr val="tx1"/>
                              </a:solidFill>
                              <a:latin typeface="Cambria Math" panose="02040503050406030204" pitchFamily="18" charset="0"/>
                            </a:rPr>
                            <m:t>2</m:t>
                          </m:r>
                        </m:sup>
                      </m:sSup>
                      <m:r>
                        <a:rPr lang="nl-NL" b="0" i="1" smtClean="0">
                          <a:solidFill>
                            <a:schemeClr val="tx1"/>
                          </a:solidFill>
                          <a:latin typeface="Cambria Math" panose="02040503050406030204" pitchFamily="18" charset="0"/>
                          <a:ea typeface="Cambria Math" panose="02040503050406030204" pitchFamily="18" charset="0"/>
                        </a:rPr>
                        <m:t>×</m:t>
                      </m:r>
                      <m:sSup>
                        <m:sSupPr>
                          <m:ctrlPr>
                            <a:rPr lang="nl-NL" b="0" i="1" smtClean="0">
                              <a:solidFill>
                                <a:schemeClr val="tx1"/>
                              </a:solidFill>
                              <a:latin typeface="Cambria Math" panose="02040503050406030204" pitchFamily="18" charset="0"/>
                              <a:ea typeface="Cambria Math" panose="02040503050406030204" pitchFamily="18" charset="0"/>
                            </a:rPr>
                          </m:ctrlPr>
                        </m:sSupPr>
                        <m:e>
                          <m:r>
                            <a:rPr lang="nl-NL" b="0" i="1" smtClean="0">
                              <a:solidFill>
                                <a:schemeClr val="tx1"/>
                              </a:solidFill>
                              <a:latin typeface="Cambria Math" panose="02040503050406030204" pitchFamily="18" charset="0"/>
                              <a:ea typeface="Cambria Math" panose="02040503050406030204" pitchFamily="18" charset="0"/>
                            </a:rPr>
                            <m:t>4</m:t>
                          </m:r>
                        </m:e>
                        <m:sup>
                          <m:r>
                            <a:rPr lang="nl-NL" b="0" i="1" smtClean="0">
                              <a:solidFill>
                                <a:schemeClr val="tx1"/>
                              </a:solidFill>
                              <a:latin typeface="Cambria Math" panose="02040503050406030204" pitchFamily="18" charset="0"/>
                              <a:ea typeface="Cambria Math" panose="02040503050406030204" pitchFamily="18" charset="0"/>
                            </a:rPr>
                            <m:t>2</m:t>
                          </m:r>
                        </m:sup>
                      </m:sSup>
                      <m:r>
                        <a:rPr lang="nl-NL" b="0" i="1" smtClean="0">
                          <a:solidFill>
                            <a:schemeClr val="tx1"/>
                          </a:solidFill>
                          <a:latin typeface="Cambria Math" panose="02040503050406030204" pitchFamily="18" charset="0"/>
                          <a:ea typeface="Cambria Math" panose="02040503050406030204" pitchFamily="18" charset="0"/>
                        </a:rPr>
                        <m:t>×</m:t>
                      </m:r>
                      <m:sSup>
                        <m:sSupPr>
                          <m:ctrlPr>
                            <a:rPr lang="nl-NL" b="0" i="1" smtClean="0">
                              <a:solidFill>
                                <a:schemeClr val="tx1"/>
                              </a:solidFill>
                              <a:latin typeface="Cambria Math" panose="02040503050406030204" pitchFamily="18" charset="0"/>
                              <a:ea typeface="Cambria Math" panose="02040503050406030204" pitchFamily="18" charset="0"/>
                            </a:rPr>
                          </m:ctrlPr>
                        </m:sSupPr>
                        <m:e>
                          <m:r>
                            <a:rPr lang="nl-NL" b="0" i="1" smtClean="0">
                              <a:solidFill>
                                <a:schemeClr val="tx1"/>
                              </a:solidFill>
                              <a:latin typeface="Cambria Math" panose="02040503050406030204" pitchFamily="18" charset="0"/>
                              <a:ea typeface="Cambria Math" panose="02040503050406030204" pitchFamily="18" charset="0"/>
                            </a:rPr>
                            <m:t>5</m:t>
                          </m:r>
                        </m:e>
                        <m:sup>
                          <m:r>
                            <a:rPr lang="nl-NL" b="0" i="1" smtClean="0">
                              <a:solidFill>
                                <a:schemeClr val="tx1"/>
                              </a:solidFill>
                              <a:latin typeface="Cambria Math" panose="02040503050406030204" pitchFamily="18" charset="0"/>
                              <a:ea typeface="Cambria Math" panose="02040503050406030204" pitchFamily="18" charset="0"/>
                            </a:rPr>
                            <m:t>3</m:t>
                          </m:r>
                        </m:sup>
                      </m:sSup>
                      <m:r>
                        <a:rPr lang="nl-NL" b="0" i="0" smtClean="0">
                          <a:solidFill>
                            <a:schemeClr val="tx1"/>
                          </a:solidFill>
                          <a:latin typeface="Cambria Math" panose="02040503050406030204" pitchFamily="18" charset="0"/>
                          <a:ea typeface="Cambria Math" panose="02040503050406030204" pitchFamily="18" charset="0"/>
                        </a:rPr>
                        <m:t>=8000</m:t>
                      </m:r>
                    </m:oMath>
                  </m:oMathPara>
                </a14:m>
                <a:endParaRPr lang="nl-NL" b="0" dirty="0">
                  <a:solidFill>
                    <a:schemeClr val="tx1"/>
                  </a:solidFill>
                  <a:ea typeface="Cambria Math" panose="02040503050406030204" pitchFamily="18" charset="0"/>
                </a:endParaRPr>
              </a:p>
              <a:p>
                <a:pPr marL="0" indent="0">
                  <a:buNone/>
                </a:pPr>
                <a:endParaRPr lang="nl-NL" b="0" dirty="0">
                  <a:solidFill>
                    <a:schemeClr val="tx1"/>
                  </a:solidFill>
                  <a:ea typeface="Cambria Math" panose="02040503050406030204" pitchFamily="18" charset="0"/>
                </a:endParaRPr>
              </a:p>
              <a:p>
                <a:pPr marL="0" indent="0">
                  <a:buNone/>
                </a:pPr>
                <a:endParaRPr lang="nl-NL" dirty="0">
                  <a:solidFill>
                    <a:schemeClr val="tx1"/>
                  </a:solidFill>
                </a:endParaRPr>
              </a:p>
            </p:txBody>
          </p:sp>
        </mc:Choice>
        <mc:Fallback xmlns="">
          <p:sp>
            <p:nvSpPr>
              <p:cNvPr id="3" name="Tijdelijke aanduiding voor inhoud 2">
                <a:extLst>
                  <a:ext uri="{FF2B5EF4-FFF2-40B4-BE49-F238E27FC236}">
                    <a16:creationId xmlns:a16="http://schemas.microsoft.com/office/drawing/2014/main" id="{31751D2D-F34C-6634-DC92-13967CB93745}"/>
                  </a:ext>
                </a:extLst>
              </p:cNvPr>
              <p:cNvSpPr>
                <a:spLocks noGrp="1" noRot="1" noChangeAspect="1" noMove="1" noResize="1" noEditPoints="1" noAdjustHandles="1" noChangeArrowheads="1" noChangeShapeType="1" noTextEdit="1"/>
              </p:cNvSpPr>
              <p:nvPr>
                <p:ph idx="1"/>
              </p:nvPr>
            </p:nvSpPr>
            <p:spPr>
              <a:xfrm>
                <a:off x="1097280" y="3921608"/>
                <a:ext cx="5778743" cy="2398065"/>
              </a:xfrm>
              <a:blipFill>
                <a:blip r:embed="rId2"/>
                <a:stretch>
                  <a:fillRect/>
                </a:stretch>
              </a:blipFill>
            </p:spPr>
            <p:txBody>
              <a:bodyPr/>
              <a:lstStyle/>
              <a:p>
                <a:r>
                  <a:rPr lang="nl-NL">
                    <a:noFill/>
                  </a:rPr>
                  <a:t> </a:t>
                </a:r>
              </a:p>
            </p:txBody>
          </p:sp>
        </mc:Fallback>
      </mc:AlternateContent>
      <p:pic>
        <p:nvPicPr>
          <p:cNvPr id="6" name="Afbeelding 5">
            <a:extLst>
              <a:ext uri="{FF2B5EF4-FFF2-40B4-BE49-F238E27FC236}">
                <a16:creationId xmlns:a16="http://schemas.microsoft.com/office/drawing/2014/main" id="{8E9CCED2-8DD4-DF11-FDF7-3AF4F88D7839}"/>
              </a:ext>
            </a:extLst>
          </p:cNvPr>
          <p:cNvPicPr>
            <a:picLocks noChangeAspect="1"/>
          </p:cNvPicPr>
          <p:nvPr/>
        </p:nvPicPr>
        <p:blipFill>
          <a:blip r:embed="rId3"/>
          <a:stretch>
            <a:fillRect/>
          </a:stretch>
        </p:blipFill>
        <p:spPr>
          <a:xfrm>
            <a:off x="6780111" y="801801"/>
            <a:ext cx="4995049" cy="5528708"/>
          </a:xfrm>
          <a:prstGeom prst="rect">
            <a:avLst/>
          </a:prstGeom>
        </p:spPr>
      </p:pic>
      <p:pic>
        <p:nvPicPr>
          <p:cNvPr id="7" name="Afbeelding 6">
            <a:extLst>
              <a:ext uri="{FF2B5EF4-FFF2-40B4-BE49-F238E27FC236}">
                <a16:creationId xmlns:a16="http://schemas.microsoft.com/office/drawing/2014/main" id="{0D16D73D-0CAF-B354-1A4B-5261B496A509}"/>
              </a:ext>
            </a:extLst>
          </p:cNvPr>
          <p:cNvPicPr>
            <a:picLocks noChangeAspect="1"/>
          </p:cNvPicPr>
          <p:nvPr/>
        </p:nvPicPr>
        <p:blipFill>
          <a:blip r:embed="rId4"/>
          <a:stretch>
            <a:fillRect/>
          </a:stretch>
        </p:blipFill>
        <p:spPr>
          <a:xfrm>
            <a:off x="967717" y="2135176"/>
            <a:ext cx="5339169" cy="1430979"/>
          </a:xfrm>
          <a:prstGeom prst="rect">
            <a:avLst/>
          </a:prstGeom>
        </p:spPr>
      </p:pic>
    </p:spTree>
    <p:extLst>
      <p:ext uri="{BB962C8B-B14F-4D97-AF65-F5344CB8AC3E}">
        <p14:creationId xmlns:p14="http://schemas.microsoft.com/office/powerpoint/2010/main" val="606138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p:cTn id="17"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19" dur="500"/>
                                        <p:tgtEl>
                                          <p:spTgt spid="3">
                                            <p:txEl>
                                              <p:pRg st="2" end="2"/>
                                            </p:txEl>
                                          </p:spTgt>
                                        </p:tgtEl>
                                      </p:cBhvr>
                                    </p:animEffect>
                                  </p:childTnLst>
                                </p:cTn>
                              </p:par>
                              <p:par>
                                <p:cTn id="20" presetID="53" presetClass="entr" presetSubtype="16"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p:cTn id="22"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3"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p:cTn id="29"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30"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31"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rugblik">
  <a:themeElements>
    <a:clrScheme name="Terugblik">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Terugblik">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rugblik">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548</TotalTime>
  <Words>492</Words>
  <Application>Microsoft Office PowerPoint</Application>
  <PresentationFormat>Breedbeeld</PresentationFormat>
  <Paragraphs>96</Paragraphs>
  <Slides>20</Slides>
  <Notes>0</Notes>
  <HiddenSlides>0</HiddenSlides>
  <MMClips>0</MMClips>
  <ScaleCrop>false</ScaleCrop>
  <HeadingPairs>
    <vt:vector size="6" baseType="variant">
      <vt:variant>
        <vt:lpstr>Gebruikte lettertypen</vt:lpstr>
      </vt:variant>
      <vt:variant>
        <vt:i4>6</vt:i4>
      </vt:variant>
      <vt:variant>
        <vt:lpstr>Thema</vt:lpstr>
      </vt:variant>
      <vt:variant>
        <vt:i4>1</vt:i4>
      </vt:variant>
      <vt:variant>
        <vt:lpstr>Diatitels</vt:lpstr>
      </vt:variant>
      <vt:variant>
        <vt:i4>20</vt:i4>
      </vt:variant>
    </vt:vector>
  </HeadingPairs>
  <TitlesOfParts>
    <vt:vector size="27" baseType="lpstr">
      <vt:lpstr>Calibri</vt:lpstr>
      <vt:lpstr>Calibri Light</vt:lpstr>
      <vt:lpstr>Cambria Math</vt:lpstr>
      <vt:lpstr>Courier New</vt:lpstr>
      <vt:lpstr>system-ui</vt:lpstr>
      <vt:lpstr>Wingdings</vt:lpstr>
      <vt:lpstr>Terugblik</vt:lpstr>
      <vt:lpstr>VroemVroem</vt:lpstr>
      <vt:lpstr>De casus</vt:lpstr>
      <vt:lpstr>Opbouw</vt:lpstr>
      <vt:lpstr>Opbouw</vt:lpstr>
      <vt:lpstr>Algoritmen</vt:lpstr>
      <vt:lpstr>State space</vt:lpstr>
      <vt:lpstr>State space</vt:lpstr>
      <vt:lpstr>PowerPoint-presentatie</vt:lpstr>
      <vt:lpstr>State space</vt:lpstr>
      <vt:lpstr>Algoritmen - Random</vt:lpstr>
      <vt:lpstr>Algoritmen - Depth</vt:lpstr>
      <vt:lpstr>Algoritmen - Breadth</vt:lpstr>
      <vt:lpstr>Algoritmen - Hill Climber</vt:lpstr>
      <vt:lpstr>Resultaten - Random</vt:lpstr>
      <vt:lpstr>Resultaten - Depth</vt:lpstr>
      <vt:lpstr>Resultaten - Breadth</vt:lpstr>
      <vt:lpstr>Resultaten – Hill Climber</vt:lpstr>
      <vt:lpstr>Vergelijking</vt:lpstr>
      <vt:lpstr>Conclusie</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VroemVroem</dc:title>
  <dc:creator>Jesse Fontaine</dc:creator>
  <cp:lastModifiedBy>Laura Haverkorn</cp:lastModifiedBy>
  <cp:revision>11</cp:revision>
  <dcterms:created xsi:type="dcterms:W3CDTF">2022-06-21T10:48:06Z</dcterms:created>
  <dcterms:modified xsi:type="dcterms:W3CDTF">2022-06-28T20:04:14Z</dcterms:modified>
</cp:coreProperties>
</file>

<file path=docProps/thumbnail.jpeg>
</file>